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76" r:id="rId3"/>
    <p:sldId id="298" r:id="rId4"/>
    <p:sldId id="333" r:id="rId5"/>
    <p:sldId id="330" r:id="rId6"/>
    <p:sldId id="325" r:id="rId7"/>
    <p:sldId id="334" r:id="rId8"/>
    <p:sldId id="327" r:id="rId9"/>
    <p:sldId id="304" r:id="rId10"/>
    <p:sldId id="317" r:id="rId11"/>
    <p:sldId id="320" r:id="rId12"/>
    <p:sldId id="318" r:id="rId13"/>
    <p:sldId id="321" r:id="rId14"/>
    <p:sldId id="335" r:id="rId15"/>
    <p:sldId id="324" r:id="rId16"/>
    <p:sldId id="329" r:id="rId17"/>
    <p:sldId id="326" r:id="rId18"/>
    <p:sldId id="322" r:id="rId19"/>
    <p:sldId id="323" r:id="rId20"/>
    <p:sldId id="331" r:id="rId21"/>
    <p:sldId id="336" r:id="rId22"/>
    <p:sldId id="285" r:id="rId23"/>
    <p:sldId id="282" r:id="rId24"/>
    <p:sldId id="286" r:id="rId25"/>
    <p:sldId id="283" r:id="rId26"/>
    <p:sldId id="337" r:id="rId27"/>
    <p:sldId id="309" r:id="rId2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BBE0E3"/>
    <a:srgbClr val="FF00FF"/>
    <a:srgbClr val="FF0000"/>
    <a:srgbClr val="FFCC99"/>
    <a:srgbClr val="FFCCFF"/>
    <a:srgbClr val="3366CC"/>
    <a:srgbClr val="3399FF"/>
    <a:srgbClr val="008000"/>
    <a:srgbClr val="5287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39" autoAdjust="0"/>
    <p:restoredTop sz="93043" autoAdjust="0"/>
  </p:normalViewPr>
  <p:slideViewPr>
    <p:cSldViewPr snapToGrid="0">
      <p:cViewPr varScale="1">
        <p:scale>
          <a:sx n="103" d="100"/>
          <a:sy n="103" d="100"/>
        </p:scale>
        <p:origin x="2148" y="114"/>
      </p:cViewPr>
      <p:guideLst/>
    </p:cSldViewPr>
  </p:slideViewPr>
  <p:notesTextViewPr>
    <p:cViewPr>
      <p:scale>
        <a:sx n="33" d="100"/>
        <a:sy n="33" d="100"/>
      </p:scale>
      <p:origin x="0" y="0"/>
    </p:cViewPr>
  </p:notesTextViewPr>
  <p:sorterViewPr>
    <p:cViewPr>
      <p:scale>
        <a:sx n="200" d="100"/>
        <a:sy n="200" d="100"/>
      </p:scale>
      <p:origin x="0" y="-23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2999D3C-6E88-4BFD-9E7F-5AE8D57B4A50}" type="datetimeFigureOut">
              <a:rPr kumimoji="1" lang="ja-JP" altLang="en-US" smtClean="0"/>
              <a:t>2020/6/5</a:t>
            </a:fld>
            <a:endParaRPr kumimoji="1"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C2CD2A1-2B37-4035-91AF-21A109954334}" type="slidenum">
              <a:rPr kumimoji="1" lang="ja-JP" altLang="en-US" smtClean="0"/>
              <a:t>‹#›</a:t>
            </a:fld>
            <a:endParaRPr kumimoji="1" lang="ja-JP" altLang="en-US" dirty="0"/>
          </a:p>
        </p:txBody>
      </p:sp>
    </p:spTree>
    <p:extLst>
      <p:ext uri="{BB962C8B-B14F-4D97-AF65-F5344CB8AC3E}">
        <p14:creationId xmlns:p14="http://schemas.microsoft.com/office/powerpoint/2010/main" val="40498448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defTabSz="919163" eaLnBrk="0" hangingPunct="0">
              <a:spcBef>
                <a:spcPct val="30000"/>
              </a:spcBef>
              <a:defRPr kumimoji="1" sz="1200">
                <a:solidFill>
                  <a:schemeClr val="tx1"/>
                </a:solidFill>
                <a:latin typeface="Calibri" pitchFamily="34" charset="0"/>
                <a:ea typeface="ＭＳ Ｐゴシック" pitchFamily="50" charset="-128"/>
              </a:defRPr>
            </a:lvl1pPr>
            <a:lvl2pPr marL="739775" indent="-284163" defTabSz="919163" eaLnBrk="0" hangingPunct="0">
              <a:spcBef>
                <a:spcPct val="30000"/>
              </a:spcBef>
              <a:defRPr kumimoji="1" sz="1200">
                <a:solidFill>
                  <a:schemeClr val="tx1"/>
                </a:solidFill>
                <a:latin typeface="Calibri" pitchFamily="34" charset="0"/>
                <a:ea typeface="ＭＳ Ｐゴシック" pitchFamily="50" charset="-128"/>
              </a:defRPr>
            </a:lvl2pPr>
            <a:lvl3pPr marL="1141413" indent="-227013" defTabSz="919163" eaLnBrk="0" hangingPunct="0">
              <a:spcBef>
                <a:spcPct val="30000"/>
              </a:spcBef>
              <a:defRPr kumimoji="1" sz="1200">
                <a:solidFill>
                  <a:schemeClr val="tx1"/>
                </a:solidFill>
                <a:latin typeface="Calibri" pitchFamily="34" charset="0"/>
                <a:ea typeface="ＭＳ Ｐゴシック" pitchFamily="50" charset="-128"/>
              </a:defRPr>
            </a:lvl3pPr>
            <a:lvl4pPr marL="1598613" indent="-227013" defTabSz="919163" eaLnBrk="0" hangingPunct="0">
              <a:spcBef>
                <a:spcPct val="30000"/>
              </a:spcBef>
              <a:defRPr kumimoji="1" sz="1200">
                <a:solidFill>
                  <a:schemeClr val="tx1"/>
                </a:solidFill>
                <a:latin typeface="Calibri" pitchFamily="34" charset="0"/>
                <a:ea typeface="ＭＳ Ｐゴシック" pitchFamily="50" charset="-128"/>
              </a:defRPr>
            </a:lvl4pPr>
            <a:lvl5pPr marL="2055813" indent="-227013" defTabSz="919163" eaLnBrk="0" hangingPunct="0">
              <a:spcBef>
                <a:spcPct val="30000"/>
              </a:spcBef>
              <a:defRPr kumimoji="1" sz="1200">
                <a:solidFill>
                  <a:schemeClr val="tx1"/>
                </a:solidFill>
                <a:latin typeface="Calibri" pitchFamily="34" charset="0"/>
                <a:ea typeface="ＭＳ Ｐゴシック" pitchFamily="50" charset="-128"/>
              </a:defRPr>
            </a:lvl5pPr>
            <a:lvl6pPr marL="2513013" indent="-227013" defTabSz="91916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6pPr>
            <a:lvl7pPr marL="2970213" indent="-227013" defTabSz="91916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7pPr>
            <a:lvl8pPr marL="3427413" indent="-227013" defTabSz="91916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8pPr>
            <a:lvl9pPr marL="3884613" indent="-227013" defTabSz="91916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9pPr>
          </a:lstStyle>
          <a:p>
            <a:pPr marL="0" marR="0" lvl="0" indent="0" algn="r" defTabSz="919163" rtl="0" eaLnBrk="1" fontAlgn="auto" latinLnBrk="0" hangingPunct="1">
              <a:lnSpc>
                <a:spcPct val="100000"/>
              </a:lnSpc>
              <a:spcBef>
                <a:spcPct val="0"/>
              </a:spcBef>
              <a:spcAft>
                <a:spcPts val="0"/>
              </a:spcAft>
              <a:buClrTx/>
              <a:buSzTx/>
              <a:buFontTx/>
              <a:buNone/>
              <a:tabLst/>
              <a:defRPr/>
            </a:pPr>
            <a:fld id="{3F6B7C18-8254-460A-8AE5-9B2C87BDEF59}" type="slidenum">
              <a:rPr kumimoji="1" lang="en-US" altLang="ja-JP" sz="1200" b="0" i="0" u="none" strike="noStrike" kern="1200" cap="none" spc="0" normalizeH="0" baseline="0" noProof="0" smtClean="0">
                <a:ln>
                  <a:noFill/>
                </a:ln>
                <a:solidFill>
                  <a:srgbClr val="000000"/>
                </a:solidFill>
                <a:effectLst/>
                <a:uLnTx/>
                <a:uFillTx/>
                <a:latin typeface="メイリオ" panose="020B0604030504040204" pitchFamily="50" charset="-128"/>
                <a:ea typeface="ＭＳ Ｐゴシック" pitchFamily="50" charset="-128"/>
                <a:cs typeface="+mn-cs"/>
              </a:rPr>
              <a:pPr marL="0" marR="0" lvl="0" indent="0" algn="r" defTabSz="919163" rtl="0" eaLnBrk="1" fontAlgn="auto" latinLnBrk="0" hangingPunct="1">
                <a:lnSpc>
                  <a:spcPct val="100000"/>
                </a:lnSpc>
                <a:spcBef>
                  <a:spcPct val="0"/>
                </a:spcBef>
                <a:spcAft>
                  <a:spcPts val="0"/>
                </a:spcAft>
                <a:buClrTx/>
                <a:buSzTx/>
                <a:buFontTx/>
                <a:buNone/>
                <a:tabLst/>
                <a:defRPr/>
              </a:pPr>
              <a:t>1</a:t>
            </a:fld>
            <a:endPar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ＭＳ Ｐゴシック" pitchFamily="50" charset="-128"/>
              <a:cs typeface="+mn-cs"/>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spcBef>
                <a:spcPct val="0"/>
              </a:spcBef>
            </a:pPr>
            <a:endParaRPr lang="ja-JP" altLang="ja-JP" dirty="0">
              <a:ea typeface="ＭＳ Ｐ明朝" pitchFamily="18" charset="-128"/>
            </a:endParaRPr>
          </a:p>
        </p:txBody>
      </p:sp>
    </p:spTree>
    <p:extLst>
      <p:ext uri="{BB962C8B-B14F-4D97-AF65-F5344CB8AC3E}">
        <p14:creationId xmlns:p14="http://schemas.microsoft.com/office/powerpoint/2010/main" val="199753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12</a:t>
            </a:fld>
            <a:endParaRPr kumimoji="1" lang="ja-JP" altLang="en-US" dirty="0"/>
          </a:p>
        </p:txBody>
      </p:sp>
    </p:spTree>
    <p:extLst>
      <p:ext uri="{BB962C8B-B14F-4D97-AF65-F5344CB8AC3E}">
        <p14:creationId xmlns:p14="http://schemas.microsoft.com/office/powerpoint/2010/main" val="3422561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13</a:t>
            </a:fld>
            <a:endParaRPr kumimoji="1" lang="ja-JP" altLang="en-US" dirty="0"/>
          </a:p>
        </p:txBody>
      </p:sp>
    </p:spTree>
    <p:extLst>
      <p:ext uri="{BB962C8B-B14F-4D97-AF65-F5344CB8AC3E}">
        <p14:creationId xmlns:p14="http://schemas.microsoft.com/office/powerpoint/2010/main" val="33921663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14</a:t>
            </a:fld>
            <a:endParaRPr kumimoji="1" lang="ja-JP" altLang="en-US" dirty="0"/>
          </a:p>
        </p:txBody>
      </p:sp>
    </p:spTree>
    <p:extLst>
      <p:ext uri="{BB962C8B-B14F-4D97-AF65-F5344CB8AC3E}">
        <p14:creationId xmlns:p14="http://schemas.microsoft.com/office/powerpoint/2010/main" val="32603942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15</a:t>
            </a:fld>
            <a:endParaRPr kumimoji="1" lang="ja-JP" altLang="en-US" dirty="0"/>
          </a:p>
        </p:txBody>
      </p:sp>
    </p:spTree>
    <p:extLst>
      <p:ext uri="{BB962C8B-B14F-4D97-AF65-F5344CB8AC3E}">
        <p14:creationId xmlns:p14="http://schemas.microsoft.com/office/powerpoint/2010/main" val="36477536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16</a:t>
            </a:fld>
            <a:endParaRPr kumimoji="1" lang="ja-JP" altLang="en-US" dirty="0"/>
          </a:p>
        </p:txBody>
      </p:sp>
    </p:spTree>
    <p:extLst>
      <p:ext uri="{BB962C8B-B14F-4D97-AF65-F5344CB8AC3E}">
        <p14:creationId xmlns:p14="http://schemas.microsoft.com/office/powerpoint/2010/main" val="2782272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17</a:t>
            </a:fld>
            <a:endParaRPr kumimoji="1" lang="ja-JP" altLang="en-US" dirty="0"/>
          </a:p>
        </p:txBody>
      </p:sp>
    </p:spTree>
    <p:extLst>
      <p:ext uri="{BB962C8B-B14F-4D97-AF65-F5344CB8AC3E}">
        <p14:creationId xmlns:p14="http://schemas.microsoft.com/office/powerpoint/2010/main" val="2916067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18</a:t>
            </a:fld>
            <a:endParaRPr kumimoji="1" lang="ja-JP" altLang="en-US" dirty="0"/>
          </a:p>
        </p:txBody>
      </p:sp>
    </p:spTree>
    <p:extLst>
      <p:ext uri="{BB962C8B-B14F-4D97-AF65-F5344CB8AC3E}">
        <p14:creationId xmlns:p14="http://schemas.microsoft.com/office/powerpoint/2010/main" val="1143330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19</a:t>
            </a:fld>
            <a:endParaRPr kumimoji="1" lang="ja-JP" altLang="en-US" dirty="0"/>
          </a:p>
        </p:txBody>
      </p:sp>
    </p:spTree>
    <p:extLst>
      <p:ext uri="{BB962C8B-B14F-4D97-AF65-F5344CB8AC3E}">
        <p14:creationId xmlns:p14="http://schemas.microsoft.com/office/powerpoint/2010/main" val="16344215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20</a:t>
            </a:fld>
            <a:endParaRPr kumimoji="1" lang="ja-JP" altLang="en-US" dirty="0"/>
          </a:p>
        </p:txBody>
      </p:sp>
    </p:spTree>
    <p:extLst>
      <p:ext uri="{BB962C8B-B14F-4D97-AF65-F5344CB8AC3E}">
        <p14:creationId xmlns:p14="http://schemas.microsoft.com/office/powerpoint/2010/main" val="26372005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48E8AE3-2066-48BB-83D6-A126BFC621E9}" type="slidenum">
              <a:rPr lang="ja-JP" altLang="en-US" smtClean="0">
                <a:solidFill>
                  <a:prstClr val="black"/>
                </a:solidFill>
              </a:rPr>
              <a:pPr/>
              <a:t>21</a:t>
            </a:fld>
            <a:endParaRPr lang="ja-JP" altLang="en-US" dirty="0">
              <a:solidFill>
                <a:prstClr val="black"/>
              </a:solidFill>
            </a:endParaRPr>
          </a:p>
        </p:txBody>
      </p:sp>
    </p:spTree>
    <p:extLst>
      <p:ext uri="{BB962C8B-B14F-4D97-AF65-F5344CB8AC3E}">
        <p14:creationId xmlns:p14="http://schemas.microsoft.com/office/powerpoint/2010/main" val="1741503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48E8AE3-2066-48BB-83D6-A126BFC621E9}" type="slidenum">
              <a:rPr lang="ja-JP" altLang="en-US" smtClean="0">
                <a:solidFill>
                  <a:prstClr val="black"/>
                </a:solidFill>
              </a:rPr>
              <a:pPr/>
              <a:t>3</a:t>
            </a:fld>
            <a:endParaRPr lang="ja-JP" altLang="en-US" dirty="0">
              <a:solidFill>
                <a:prstClr val="black"/>
              </a:solidFill>
            </a:endParaRPr>
          </a:p>
        </p:txBody>
      </p:sp>
    </p:spTree>
    <p:extLst>
      <p:ext uri="{BB962C8B-B14F-4D97-AF65-F5344CB8AC3E}">
        <p14:creationId xmlns:p14="http://schemas.microsoft.com/office/powerpoint/2010/main" val="98829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48E8AE3-2066-48BB-83D6-A126BFC621E9}" type="slidenum">
              <a:rPr lang="ja-JP" altLang="en-US" smtClean="0">
                <a:solidFill>
                  <a:prstClr val="black"/>
                </a:solidFill>
              </a:rPr>
              <a:pPr/>
              <a:t>4</a:t>
            </a:fld>
            <a:endParaRPr lang="ja-JP" altLang="en-US" dirty="0">
              <a:solidFill>
                <a:prstClr val="black"/>
              </a:solidFill>
            </a:endParaRPr>
          </a:p>
        </p:txBody>
      </p:sp>
    </p:spTree>
    <p:extLst>
      <p:ext uri="{BB962C8B-B14F-4D97-AF65-F5344CB8AC3E}">
        <p14:creationId xmlns:p14="http://schemas.microsoft.com/office/powerpoint/2010/main" val="2331744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48E8AE3-2066-48BB-83D6-A126BFC621E9}" type="slidenum">
              <a:rPr lang="ja-JP" altLang="en-US" smtClean="0">
                <a:solidFill>
                  <a:prstClr val="black"/>
                </a:solidFill>
              </a:rPr>
              <a:pPr/>
              <a:t>5</a:t>
            </a:fld>
            <a:endParaRPr lang="ja-JP" altLang="en-US" dirty="0">
              <a:solidFill>
                <a:prstClr val="black"/>
              </a:solidFill>
            </a:endParaRPr>
          </a:p>
        </p:txBody>
      </p:sp>
    </p:spTree>
    <p:extLst>
      <p:ext uri="{BB962C8B-B14F-4D97-AF65-F5344CB8AC3E}">
        <p14:creationId xmlns:p14="http://schemas.microsoft.com/office/powerpoint/2010/main" val="2255784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6</a:t>
            </a:fld>
            <a:endParaRPr kumimoji="1" lang="ja-JP" altLang="en-US" dirty="0"/>
          </a:p>
        </p:txBody>
      </p:sp>
    </p:spTree>
    <p:extLst>
      <p:ext uri="{BB962C8B-B14F-4D97-AF65-F5344CB8AC3E}">
        <p14:creationId xmlns:p14="http://schemas.microsoft.com/office/powerpoint/2010/main" val="126739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7</a:t>
            </a:fld>
            <a:endParaRPr kumimoji="1" lang="ja-JP" altLang="en-US" dirty="0"/>
          </a:p>
        </p:txBody>
      </p:sp>
    </p:spTree>
    <p:extLst>
      <p:ext uri="{BB962C8B-B14F-4D97-AF65-F5344CB8AC3E}">
        <p14:creationId xmlns:p14="http://schemas.microsoft.com/office/powerpoint/2010/main" val="3425097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8</a:t>
            </a:fld>
            <a:endParaRPr kumimoji="1" lang="ja-JP" altLang="en-US" dirty="0"/>
          </a:p>
        </p:txBody>
      </p:sp>
    </p:spTree>
    <p:extLst>
      <p:ext uri="{BB962C8B-B14F-4D97-AF65-F5344CB8AC3E}">
        <p14:creationId xmlns:p14="http://schemas.microsoft.com/office/powerpoint/2010/main" val="3083845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10</a:t>
            </a:fld>
            <a:endParaRPr kumimoji="1" lang="ja-JP" altLang="en-US" dirty="0"/>
          </a:p>
        </p:txBody>
      </p:sp>
    </p:spTree>
    <p:extLst>
      <p:ext uri="{BB962C8B-B14F-4D97-AF65-F5344CB8AC3E}">
        <p14:creationId xmlns:p14="http://schemas.microsoft.com/office/powerpoint/2010/main" val="1770604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C2CD2A1-2B37-4035-91AF-21A109954334}" type="slidenum">
              <a:rPr kumimoji="1" lang="ja-JP" altLang="en-US" smtClean="0"/>
              <a:t>11</a:t>
            </a:fld>
            <a:endParaRPr kumimoji="1" lang="ja-JP" altLang="en-US" dirty="0"/>
          </a:p>
        </p:txBody>
      </p:sp>
    </p:spTree>
    <p:extLst>
      <p:ext uri="{BB962C8B-B14F-4D97-AF65-F5344CB8AC3E}">
        <p14:creationId xmlns:p14="http://schemas.microsoft.com/office/powerpoint/2010/main" val="17529532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4" name="Rectangle 2"/>
          <p:cNvSpPr>
            <a:spLocks noChangeArrowheads="1"/>
          </p:cNvSpPr>
          <p:nvPr/>
        </p:nvSpPr>
        <p:spPr bwMode="auto">
          <a:xfrm>
            <a:off x="684213" y="1773238"/>
            <a:ext cx="323850" cy="2087562"/>
          </a:xfrm>
          <a:prstGeom prst="rect">
            <a:avLst/>
          </a:prstGeom>
          <a:gradFill rotWithShape="1">
            <a:gsLst>
              <a:gs pos="0">
                <a:srgbClr val="FF0000"/>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メイリオ" panose="020B0604030504040204" pitchFamily="50" charset="-128"/>
              <a:ea typeface="ＭＳ Ｐゴシック" pitchFamily="50" charset="-128"/>
              <a:cs typeface="+mn-cs"/>
            </a:endParaRPr>
          </a:p>
        </p:txBody>
      </p:sp>
      <p:sp>
        <p:nvSpPr>
          <p:cNvPr id="5" name="Rectangle 8"/>
          <p:cNvSpPr>
            <a:spLocks noChangeArrowheads="1"/>
          </p:cNvSpPr>
          <p:nvPr/>
        </p:nvSpPr>
        <p:spPr bwMode="auto">
          <a:xfrm>
            <a:off x="0" y="3429000"/>
            <a:ext cx="8604250" cy="71438"/>
          </a:xfrm>
          <a:prstGeom prst="rect">
            <a:avLst/>
          </a:prstGeom>
          <a:gradFill rotWithShape="1">
            <a:gsLst>
              <a:gs pos="0">
                <a:srgbClr val="0000FF"/>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メイリオ" panose="020B0604030504040204" pitchFamily="50" charset="-128"/>
              <a:ea typeface="ＭＳ Ｐゴシック" pitchFamily="50" charset="-128"/>
              <a:cs typeface="+mn-cs"/>
            </a:endParaRPr>
          </a:p>
        </p:txBody>
      </p:sp>
      <p:sp>
        <p:nvSpPr>
          <p:cNvPr id="6" name="Text Box 9"/>
          <p:cNvSpPr txBox="1">
            <a:spLocks noChangeArrowheads="1"/>
          </p:cNvSpPr>
          <p:nvPr/>
        </p:nvSpPr>
        <p:spPr bwMode="auto">
          <a:xfrm>
            <a:off x="4572000" y="260350"/>
            <a:ext cx="41036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1" lang="ja-JP" altLang="ja-JP" sz="1800" b="0" i="0" u="none" strike="noStrike" kern="1200" cap="none" spc="0" normalizeH="0" baseline="0" noProof="0" dirty="0">
              <a:ln>
                <a:noFill/>
              </a:ln>
              <a:solidFill>
                <a:srgbClr val="000000"/>
              </a:solidFill>
              <a:effectLst/>
              <a:uLnTx/>
              <a:uFillTx/>
              <a:latin typeface="メイリオ" panose="020B0604030504040204" pitchFamily="50" charset="-128"/>
              <a:ea typeface="ＭＳ Ｐゴシック" pitchFamily="50" charset="-128"/>
              <a:cs typeface="+mn-cs"/>
            </a:endParaRPr>
          </a:p>
        </p:txBody>
      </p:sp>
      <p:pic>
        <p:nvPicPr>
          <p:cNvPr id="7" name="Picture 15" descr="名称未設定-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188" y="549275"/>
            <a:ext cx="3763962"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1187455" y="1959005"/>
            <a:ext cx="7091363" cy="1325563"/>
          </a:xfrm>
        </p:spPr>
        <p:txBody>
          <a:bodyPr/>
          <a:lstStyle>
            <a:lvl1pPr>
              <a:defRPr/>
            </a:lvl1pPr>
          </a:lstStyle>
          <a:p>
            <a:pPr lvl="0"/>
            <a:r>
              <a:rPr lang="ja-JP" altLang="en-US" noProof="0"/>
              <a:t>マスタ タイトルの書式設定</a:t>
            </a:r>
          </a:p>
        </p:txBody>
      </p:sp>
      <p:sp>
        <p:nvSpPr>
          <p:cNvPr id="5124" name="Rectangle 4"/>
          <p:cNvSpPr>
            <a:spLocks noGrp="1" noChangeArrowheads="1"/>
          </p:cNvSpPr>
          <p:nvPr>
            <p:ph type="subTitle" idx="1"/>
          </p:nvPr>
        </p:nvSpPr>
        <p:spPr>
          <a:xfrm>
            <a:off x="1979613" y="3933825"/>
            <a:ext cx="6400800" cy="1752600"/>
          </a:xfrm>
        </p:spPr>
        <p:txBody>
          <a:bodyPr anchor="ctr"/>
          <a:lstStyle>
            <a:lvl1pPr marL="0" indent="0" algn="r">
              <a:buFontTx/>
              <a:buNone/>
              <a:defRPr sz="2800"/>
            </a:lvl1pPr>
          </a:lstStyle>
          <a:p>
            <a:pPr lvl="0"/>
            <a:r>
              <a:rPr lang="ja-JP" altLang="en-US" noProof="0"/>
              <a:t>マスタ サブタイトルの書式設定</a:t>
            </a:r>
          </a:p>
        </p:txBody>
      </p:sp>
      <p:sp>
        <p:nvSpPr>
          <p:cNvPr id="8" name="Rectangle 5"/>
          <p:cNvSpPr>
            <a:spLocks noGrp="1" noChangeArrowheads="1"/>
          </p:cNvSpPr>
          <p:nvPr>
            <p:ph type="dt" sz="half" idx="10"/>
          </p:nvPr>
        </p:nvSpPr>
        <p:spPr>
          <a:xfrm>
            <a:off x="468313" y="6381750"/>
            <a:ext cx="2133600" cy="352425"/>
          </a:xfrm>
        </p:spPr>
        <p:txBody>
          <a:bodyPr/>
          <a:lstStyle>
            <a:lvl1pPr>
              <a:defRPr>
                <a:latin typeface="メイリオ" panose="020B0604030504040204" pitchFamily="50" charset="-128"/>
              </a:defRPr>
            </a:lvl1pPr>
          </a:lstStyle>
          <a:p>
            <a:pPr defTabSz="457200">
              <a:defRPr/>
            </a:pPr>
            <a:endParaRPr kumimoji="0" lang="en-US" altLang="ja-JP" dirty="0">
              <a:solidFill>
                <a:srgbClr val="000000"/>
              </a:solidFill>
            </a:endParaRPr>
          </a:p>
        </p:txBody>
      </p:sp>
      <p:sp>
        <p:nvSpPr>
          <p:cNvPr id="9" name="Rectangle 6"/>
          <p:cNvSpPr>
            <a:spLocks noGrp="1" noChangeArrowheads="1"/>
          </p:cNvSpPr>
          <p:nvPr>
            <p:ph type="ftr" sz="quarter" idx="11"/>
          </p:nvPr>
        </p:nvSpPr>
        <p:spPr>
          <a:xfrm>
            <a:off x="3135313" y="6381750"/>
            <a:ext cx="2895600" cy="352425"/>
          </a:xfrm>
        </p:spPr>
        <p:txBody>
          <a:bodyPr/>
          <a:lstStyle>
            <a:lvl1pPr>
              <a:defRPr sz="1200">
                <a:latin typeface="メイリオ" panose="020B0604030504040204" pitchFamily="50" charset="-128"/>
              </a:defRPr>
            </a:lvl1pPr>
          </a:lstStyle>
          <a:p>
            <a:pPr defTabSz="457200">
              <a:defRPr/>
            </a:pPr>
            <a:r>
              <a:rPr kumimoji="0" lang="en-US" altLang="ja-JP" dirty="0">
                <a:solidFill>
                  <a:srgbClr val="000000"/>
                </a:solidFill>
              </a:rPr>
              <a:t>All  Rights Reserved, </a:t>
            </a:r>
            <a:br>
              <a:rPr kumimoji="0" lang="en-US" altLang="ja-JP" dirty="0">
                <a:solidFill>
                  <a:srgbClr val="000000"/>
                </a:solidFill>
              </a:rPr>
            </a:br>
            <a:r>
              <a:rPr kumimoji="0" lang="en-US" altLang="ja-JP" dirty="0">
                <a:solidFill>
                  <a:srgbClr val="000000"/>
                </a:solidFill>
              </a:rPr>
              <a:t>Copyright  © IPA 2019</a:t>
            </a:r>
          </a:p>
        </p:txBody>
      </p:sp>
      <p:sp>
        <p:nvSpPr>
          <p:cNvPr id="10" name="Rectangle 7"/>
          <p:cNvSpPr>
            <a:spLocks noGrp="1" noChangeArrowheads="1"/>
          </p:cNvSpPr>
          <p:nvPr>
            <p:ph type="sldNum" sz="quarter" idx="12"/>
          </p:nvPr>
        </p:nvSpPr>
        <p:spPr>
          <a:xfrm>
            <a:off x="6564313" y="6381750"/>
            <a:ext cx="2133600" cy="352425"/>
          </a:xfrm>
        </p:spPr>
        <p:txBody>
          <a:bodyPr/>
          <a:lstStyle>
            <a:lvl1pPr>
              <a:defRPr>
                <a:latin typeface="メイリオ" panose="020B0604030504040204" pitchFamily="50" charset="-128"/>
              </a:defRPr>
            </a:lvl1pPr>
          </a:lstStyle>
          <a:p>
            <a:pPr defTabSz="457200">
              <a:defRPr/>
            </a:pPr>
            <a:fld id="{9F2B0CBE-09E2-4CC3-8688-3EB6D64D0558}" type="slidenum">
              <a:rPr kumimoji="0" lang="en-US" altLang="ja-JP" smtClean="0">
                <a:solidFill>
                  <a:srgbClr val="000000"/>
                </a:solidFill>
              </a:rPr>
              <a:pPr defTabSz="457200">
                <a:defRPr/>
              </a:pPr>
              <a:t>‹#›</a:t>
            </a:fld>
            <a:endParaRPr kumimoji="0" lang="en-US" altLang="ja-JP" dirty="0">
              <a:solidFill>
                <a:srgbClr val="000000"/>
              </a:solidFill>
            </a:endParaRPr>
          </a:p>
        </p:txBody>
      </p:sp>
    </p:spTree>
    <p:extLst>
      <p:ext uri="{BB962C8B-B14F-4D97-AF65-F5344CB8AC3E}">
        <p14:creationId xmlns:p14="http://schemas.microsoft.com/office/powerpoint/2010/main" val="885799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atin typeface="メイリオ" panose="020B0604030504040204" pitchFamily="50" charset="-128"/>
              </a:defRPr>
            </a:lvl1pPr>
          </a:lstStyle>
          <a:p>
            <a:pPr fontAlgn="base">
              <a:spcBef>
                <a:spcPct val="0"/>
              </a:spcBef>
              <a:spcAft>
                <a:spcPct val="0"/>
              </a:spcAft>
              <a:defRPr/>
            </a:pPr>
            <a:endParaRPr lang="en-US" altLang="ja-JP" dirty="0">
              <a:solidFill>
                <a:srgbClr val="000000"/>
              </a:solidFill>
            </a:endParaRPr>
          </a:p>
        </p:txBody>
      </p:sp>
      <p:sp>
        <p:nvSpPr>
          <p:cNvPr id="3" name="Rectangle 6"/>
          <p:cNvSpPr>
            <a:spLocks noGrp="1" noChangeArrowheads="1"/>
          </p:cNvSpPr>
          <p:nvPr>
            <p:ph type="ftr" sz="quarter" idx="11"/>
          </p:nvPr>
        </p:nvSpPr>
        <p:spPr>
          <a:ln/>
        </p:spPr>
        <p:txBody>
          <a:bodyPr/>
          <a:lstStyle>
            <a:lvl1pPr>
              <a:defRPr>
                <a:latin typeface="メイリオ" panose="020B0604030504040204" pitchFamily="50" charset="-128"/>
              </a:defRPr>
            </a:lvl1pPr>
          </a:lstStyle>
          <a:p>
            <a:pPr fontAlgn="base">
              <a:spcBef>
                <a:spcPct val="0"/>
              </a:spcBef>
              <a:spcAft>
                <a:spcPct val="0"/>
              </a:spcAft>
              <a:defRPr/>
            </a:pPr>
            <a:endParaRPr lang="en-US" altLang="ja-JP" dirty="0">
              <a:solidFill>
                <a:srgbClr val="000000"/>
              </a:solidFill>
            </a:endParaRPr>
          </a:p>
        </p:txBody>
      </p:sp>
      <p:sp>
        <p:nvSpPr>
          <p:cNvPr id="4" name="Rectangle 7"/>
          <p:cNvSpPr>
            <a:spLocks noGrp="1" noChangeArrowheads="1"/>
          </p:cNvSpPr>
          <p:nvPr>
            <p:ph type="sldNum" sz="quarter" idx="12"/>
          </p:nvPr>
        </p:nvSpPr>
        <p:spPr>
          <a:ln/>
        </p:spPr>
        <p:txBody>
          <a:bodyPr/>
          <a:lstStyle>
            <a:lvl1pPr>
              <a:defRPr>
                <a:latin typeface="メイリオ" panose="020B0604030504040204" pitchFamily="50" charset="-128"/>
              </a:defRPr>
            </a:lvl1pPr>
          </a:lstStyle>
          <a:p>
            <a:pPr fontAlgn="base">
              <a:spcBef>
                <a:spcPct val="0"/>
              </a:spcBef>
              <a:spcAft>
                <a:spcPct val="0"/>
              </a:spcAft>
              <a:defRPr/>
            </a:pPr>
            <a:fld id="{99025CA8-7E45-4171-9260-13D6BCC7D830}" type="slidenum">
              <a:rPr lang="en-US" altLang="ja-JP" smtClean="0">
                <a:solidFill>
                  <a:srgbClr val="000000"/>
                </a:solidFill>
              </a:rPr>
              <a:pPr fontAlgn="base">
                <a:spcBef>
                  <a:spcPct val="0"/>
                </a:spcBef>
                <a:spcAft>
                  <a:spcPct val="0"/>
                </a:spcAft>
                <a:defRPr/>
              </a:pPr>
              <a:t>‹#›</a:t>
            </a:fld>
            <a:endParaRPr lang="en-US" altLang="ja-JP" dirty="0">
              <a:solidFill>
                <a:srgbClr val="000000"/>
              </a:solidFill>
            </a:endParaRPr>
          </a:p>
        </p:txBody>
      </p:sp>
    </p:spTree>
    <p:extLst>
      <p:ext uri="{BB962C8B-B14F-4D97-AF65-F5344CB8AC3E}">
        <p14:creationId xmlns:p14="http://schemas.microsoft.com/office/powerpoint/2010/main" val="364750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3" name="Rectangle 6"/>
          <p:cNvSpPr>
            <a:spLocks noGrp="1" noChangeArrowheads="1"/>
          </p:cNvSpPr>
          <p:nvPr>
            <p:ph type="ftr" sz="quarter" idx="11"/>
          </p:nvPr>
        </p:nvSpPr>
        <p:spPr>
          <a:ln/>
        </p:spPr>
        <p:txBody>
          <a:bodyPr/>
          <a:lstStyle>
            <a:lvl1pPr>
              <a:defRPr sz="1200"/>
            </a:lvl1pPr>
          </a:lstStyle>
          <a:p>
            <a:pPr fontAlgn="base">
              <a:spcBef>
                <a:spcPct val="0"/>
              </a:spcBef>
              <a:spcAft>
                <a:spcPct val="0"/>
              </a:spcAft>
              <a:defRPr/>
            </a:pPr>
            <a:r>
              <a:rPr kumimoji="0" lang="en-US" altLang="ja-JP" dirty="0">
                <a:solidFill>
                  <a:srgbClr val="000000"/>
                </a:solidFill>
              </a:rPr>
              <a:t>All  Rights Reserved, </a:t>
            </a:r>
            <a:br>
              <a:rPr kumimoji="0" lang="en-US" altLang="ja-JP" dirty="0">
                <a:solidFill>
                  <a:srgbClr val="000000"/>
                </a:solidFill>
              </a:rPr>
            </a:br>
            <a:r>
              <a:rPr kumimoji="0" lang="en-US" altLang="ja-JP" dirty="0">
                <a:solidFill>
                  <a:srgbClr val="000000"/>
                </a:solidFill>
              </a:rPr>
              <a:t>Copyright  © IPA 2019</a:t>
            </a:r>
          </a:p>
        </p:txBody>
      </p:sp>
      <p:sp>
        <p:nvSpPr>
          <p:cNvPr id="4" name="Rectangle 7"/>
          <p:cNvSpPr>
            <a:spLocks noGrp="1" noChangeArrowheads="1"/>
          </p:cNvSpPr>
          <p:nvPr>
            <p:ph type="sldNum" sz="quarter" idx="12"/>
          </p:nvPr>
        </p:nvSpPr>
        <p:spPr>
          <a:xfrm>
            <a:off x="8200102" y="6381750"/>
            <a:ext cx="486697" cy="287338"/>
          </a:xfrm>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5" name="Rectangle 3">
            <a:extLst>
              <a:ext uri="{FF2B5EF4-FFF2-40B4-BE49-F238E27FC236}">
                <a16:creationId xmlns:a16="http://schemas.microsoft.com/office/drawing/2014/main" id="{EAE451FC-47EB-4213-8738-5F5DFB35E007}"/>
              </a:ext>
            </a:extLst>
          </p:cNvPr>
          <p:cNvSpPr>
            <a:spLocks noGrp="1" noChangeArrowheads="1"/>
          </p:cNvSpPr>
          <p:nvPr>
            <p:ph type="title"/>
          </p:nvPr>
        </p:nvSpPr>
        <p:spPr bwMode="auto">
          <a:xfrm>
            <a:off x="539750" y="115888"/>
            <a:ext cx="71278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6" name="Rectangle 4">
            <a:extLst>
              <a:ext uri="{FF2B5EF4-FFF2-40B4-BE49-F238E27FC236}">
                <a16:creationId xmlns:a16="http://schemas.microsoft.com/office/drawing/2014/main" id="{018424EE-E18F-428D-869A-FEF7113C907A}"/>
              </a:ext>
            </a:extLst>
          </p:cNvPr>
          <p:cNvSpPr>
            <a:spLocks noGrp="1" noChangeArrowheads="1"/>
          </p:cNvSpPr>
          <p:nvPr>
            <p:ph idx="1" hasCustomPrompt="1"/>
          </p:nvPr>
        </p:nvSpPr>
        <p:spPr bwMode="auto">
          <a:xfrm>
            <a:off x="457200" y="1151731"/>
            <a:ext cx="814705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buClrTx/>
              <a:buFont typeface="Wingdings" panose="05000000000000000000" pitchFamily="2" charset="2"/>
              <a:buChar char="n"/>
              <a:defRPr sz="2000"/>
            </a:lvl1pPr>
            <a:lvl2pPr marL="541338" indent="-365125">
              <a:buClrTx/>
              <a:buFont typeface="Wingdings" panose="05000000000000000000" pitchFamily="2" charset="2"/>
              <a:buChar char="l"/>
              <a:defRPr sz="1800"/>
            </a:lvl2pPr>
            <a:lvl3pPr>
              <a:buClrTx/>
              <a:defRPr sz="1600"/>
            </a:lvl3pPr>
            <a:lvl4pPr>
              <a:buClrTx/>
              <a:defRPr sz="1400"/>
            </a:lvl4pPr>
            <a:lvl5pPr>
              <a:buClrTx/>
              <a:defRPr sz="14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15700784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07950" y="0"/>
            <a:ext cx="215900" cy="6858000"/>
          </a:xfrm>
          <a:prstGeom prst="rect">
            <a:avLst/>
          </a:prstGeom>
          <a:gradFill rotWithShape="1">
            <a:gsLst>
              <a:gs pos="0">
                <a:srgbClr val="FF0000"/>
              </a:gs>
              <a:gs pos="100000">
                <a:schemeClr val="bg1">
                  <a:alpha val="84000"/>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dirty="0">
              <a:latin typeface="メイリオ" panose="020B0604030504040204" pitchFamily="50" charset="-128"/>
            </a:endParaRPr>
          </a:p>
        </p:txBody>
      </p:sp>
      <p:sp>
        <p:nvSpPr>
          <p:cNvPr id="1027" name="Rectangle 3"/>
          <p:cNvSpPr>
            <a:spLocks noGrp="1" noChangeArrowheads="1"/>
          </p:cNvSpPr>
          <p:nvPr>
            <p:ph type="title"/>
          </p:nvPr>
        </p:nvSpPr>
        <p:spPr bwMode="auto">
          <a:xfrm>
            <a:off x="539750" y="115888"/>
            <a:ext cx="71278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8" name="Rectangle 4"/>
          <p:cNvSpPr>
            <a:spLocks noGrp="1" noChangeArrowheads="1"/>
          </p:cNvSpPr>
          <p:nvPr>
            <p:ph type="body" idx="1"/>
          </p:nvPr>
        </p:nvSpPr>
        <p:spPr bwMode="auto">
          <a:xfrm>
            <a:off x="457200" y="1249363"/>
            <a:ext cx="814705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101" name="Rectangle 5"/>
          <p:cNvSpPr>
            <a:spLocks noGrp="1" noChangeArrowheads="1"/>
          </p:cNvSpPr>
          <p:nvPr>
            <p:ph type="dt" sz="half" idx="2"/>
          </p:nvPr>
        </p:nvSpPr>
        <p:spPr bwMode="auto">
          <a:xfrm>
            <a:off x="457200" y="6381750"/>
            <a:ext cx="2133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メイリオ" panose="020B0604030504040204" pitchFamily="50" charset="-128"/>
                <a:ea typeface="ＭＳ Ｐゴシック" charset="-128"/>
              </a:defRPr>
            </a:lvl1pPr>
          </a:lstStyle>
          <a:p>
            <a:pPr>
              <a:defRPr/>
            </a:pPr>
            <a:endParaRPr lang="en-US" altLang="ja-JP" dirty="0"/>
          </a:p>
        </p:txBody>
      </p:sp>
      <p:sp>
        <p:nvSpPr>
          <p:cNvPr id="4102" name="Rectangle 6"/>
          <p:cNvSpPr>
            <a:spLocks noGrp="1" noChangeArrowheads="1"/>
          </p:cNvSpPr>
          <p:nvPr>
            <p:ph type="ftr" sz="quarter" idx="3"/>
          </p:nvPr>
        </p:nvSpPr>
        <p:spPr bwMode="auto">
          <a:xfrm>
            <a:off x="3124200" y="6381750"/>
            <a:ext cx="2895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メイリオ" panose="020B0604030504040204" pitchFamily="50" charset="-128"/>
                <a:ea typeface="ＭＳ Ｐゴシック" charset="-128"/>
              </a:defRPr>
            </a:lvl1pPr>
          </a:lstStyle>
          <a:p>
            <a:pPr>
              <a:defRPr/>
            </a:pPr>
            <a:endParaRPr lang="en-US" altLang="ja-JP" dirty="0"/>
          </a:p>
        </p:txBody>
      </p:sp>
      <p:sp>
        <p:nvSpPr>
          <p:cNvPr id="4103" name="Rectangle 7"/>
          <p:cNvSpPr>
            <a:spLocks noGrp="1" noChangeArrowheads="1"/>
          </p:cNvSpPr>
          <p:nvPr>
            <p:ph type="sldNum" sz="quarter" idx="4"/>
          </p:nvPr>
        </p:nvSpPr>
        <p:spPr bwMode="auto">
          <a:xfrm>
            <a:off x="6553200" y="6381750"/>
            <a:ext cx="2133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メイリオ" panose="020B0604030504040204" pitchFamily="50" charset="-128"/>
                <a:ea typeface="ＭＳ Ｐゴシック" charset="-128"/>
              </a:defRPr>
            </a:lvl1pPr>
          </a:lstStyle>
          <a:p>
            <a:pPr>
              <a:defRPr/>
            </a:pPr>
            <a:fld id="{A027D2A4-B37A-4584-A1A1-B92E6753D281}" type="slidenum">
              <a:rPr lang="en-US" altLang="ja-JP" smtClean="0"/>
              <a:pPr>
                <a:defRPr/>
              </a:pPr>
              <a:t>‹#›</a:t>
            </a:fld>
            <a:endParaRPr lang="en-US" altLang="ja-JP" dirty="0"/>
          </a:p>
        </p:txBody>
      </p:sp>
      <p:sp>
        <p:nvSpPr>
          <p:cNvPr id="1032" name="Rectangle 8"/>
          <p:cNvSpPr>
            <a:spLocks noChangeArrowheads="1"/>
          </p:cNvSpPr>
          <p:nvPr/>
        </p:nvSpPr>
        <p:spPr bwMode="auto">
          <a:xfrm>
            <a:off x="0" y="909638"/>
            <a:ext cx="8604250" cy="71437"/>
          </a:xfrm>
          <a:prstGeom prst="rect">
            <a:avLst/>
          </a:prstGeom>
          <a:gradFill rotWithShape="1">
            <a:gsLst>
              <a:gs pos="0">
                <a:srgbClr val="0000FF"/>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dirty="0">
              <a:latin typeface="メイリオ" panose="020B0604030504040204" pitchFamily="50" charset="-128"/>
            </a:endParaRPr>
          </a:p>
        </p:txBody>
      </p:sp>
      <p:pic>
        <p:nvPicPr>
          <p:cNvPr id="1033" name="Picture 14" descr="IP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61313" y="98425"/>
            <a:ext cx="9175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1150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rtl="0" eaLnBrk="0" fontAlgn="base" hangingPunct="0">
        <a:spcBef>
          <a:spcPct val="0"/>
        </a:spcBef>
        <a:spcAft>
          <a:spcPct val="0"/>
        </a:spcAft>
        <a:defRPr kumimoji="1" sz="3600">
          <a:solidFill>
            <a:schemeClr val="tx1"/>
          </a:solidFill>
          <a:latin typeface="メイリオ" panose="020B0604030504040204" pitchFamily="50" charset="-128"/>
          <a:ea typeface="+mj-ea"/>
          <a:cs typeface="+mj-cs"/>
        </a:defRPr>
      </a:lvl1pPr>
      <a:lvl2pPr algn="l" rtl="0" eaLnBrk="0" fontAlgn="base" hangingPunct="0">
        <a:spcBef>
          <a:spcPct val="0"/>
        </a:spcBef>
        <a:spcAft>
          <a:spcPct val="0"/>
        </a:spcAft>
        <a:defRPr kumimoji="1" sz="3600">
          <a:solidFill>
            <a:srgbClr val="003399"/>
          </a:solidFill>
          <a:latin typeface="Arial" charset="0"/>
          <a:ea typeface="ＭＳ Ｐゴシック" charset="-128"/>
        </a:defRPr>
      </a:lvl2pPr>
      <a:lvl3pPr algn="l" rtl="0" eaLnBrk="0" fontAlgn="base" hangingPunct="0">
        <a:spcBef>
          <a:spcPct val="0"/>
        </a:spcBef>
        <a:spcAft>
          <a:spcPct val="0"/>
        </a:spcAft>
        <a:defRPr kumimoji="1" sz="3600">
          <a:solidFill>
            <a:srgbClr val="003399"/>
          </a:solidFill>
          <a:latin typeface="Arial" charset="0"/>
          <a:ea typeface="ＭＳ Ｐゴシック" charset="-128"/>
        </a:defRPr>
      </a:lvl3pPr>
      <a:lvl4pPr algn="l" rtl="0" eaLnBrk="0" fontAlgn="base" hangingPunct="0">
        <a:spcBef>
          <a:spcPct val="0"/>
        </a:spcBef>
        <a:spcAft>
          <a:spcPct val="0"/>
        </a:spcAft>
        <a:defRPr kumimoji="1" sz="3600">
          <a:solidFill>
            <a:srgbClr val="003399"/>
          </a:solidFill>
          <a:latin typeface="Arial" charset="0"/>
          <a:ea typeface="ＭＳ Ｐゴシック" charset="-128"/>
        </a:defRPr>
      </a:lvl4pPr>
      <a:lvl5pPr algn="l" rtl="0" eaLnBrk="0" fontAlgn="base" hangingPunct="0">
        <a:spcBef>
          <a:spcPct val="0"/>
        </a:spcBef>
        <a:spcAft>
          <a:spcPct val="0"/>
        </a:spcAft>
        <a:defRPr kumimoji="1" sz="3600">
          <a:solidFill>
            <a:srgbClr val="003399"/>
          </a:solidFill>
          <a:latin typeface="Arial" charset="0"/>
          <a:ea typeface="ＭＳ Ｐゴシック" charset="-128"/>
        </a:defRPr>
      </a:lvl5pPr>
      <a:lvl6pPr marL="457200" algn="l" rtl="0" fontAlgn="base">
        <a:spcBef>
          <a:spcPct val="0"/>
        </a:spcBef>
        <a:spcAft>
          <a:spcPct val="0"/>
        </a:spcAft>
        <a:defRPr kumimoji="1" sz="3600">
          <a:solidFill>
            <a:srgbClr val="003399"/>
          </a:solidFill>
          <a:latin typeface="Arial" charset="0"/>
          <a:ea typeface="ＭＳ Ｐゴシック" charset="-128"/>
        </a:defRPr>
      </a:lvl6pPr>
      <a:lvl7pPr marL="914400" algn="l" rtl="0" fontAlgn="base">
        <a:spcBef>
          <a:spcPct val="0"/>
        </a:spcBef>
        <a:spcAft>
          <a:spcPct val="0"/>
        </a:spcAft>
        <a:defRPr kumimoji="1" sz="3600">
          <a:solidFill>
            <a:srgbClr val="003399"/>
          </a:solidFill>
          <a:latin typeface="Arial" charset="0"/>
          <a:ea typeface="ＭＳ Ｐゴシック" charset="-128"/>
        </a:defRPr>
      </a:lvl7pPr>
      <a:lvl8pPr marL="1371600" algn="l" rtl="0" fontAlgn="base">
        <a:spcBef>
          <a:spcPct val="0"/>
        </a:spcBef>
        <a:spcAft>
          <a:spcPct val="0"/>
        </a:spcAft>
        <a:defRPr kumimoji="1" sz="3600">
          <a:solidFill>
            <a:srgbClr val="003399"/>
          </a:solidFill>
          <a:latin typeface="Arial" charset="0"/>
          <a:ea typeface="ＭＳ Ｐゴシック" charset="-128"/>
        </a:defRPr>
      </a:lvl8pPr>
      <a:lvl9pPr marL="1828800" algn="l" rtl="0" fontAlgn="base">
        <a:spcBef>
          <a:spcPct val="0"/>
        </a:spcBef>
        <a:spcAft>
          <a:spcPct val="0"/>
        </a:spcAft>
        <a:defRPr kumimoji="1" sz="3600">
          <a:solidFill>
            <a:srgbClr val="003399"/>
          </a:solidFill>
          <a:latin typeface="Arial" charset="0"/>
          <a:ea typeface="ＭＳ Ｐゴシック" charset="-128"/>
        </a:defRPr>
      </a:lvl9pPr>
    </p:titleStyle>
    <p:body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4"/>
          <p:cNvSpPr>
            <a:spLocks noGrp="1" noChangeArrowheads="1"/>
          </p:cNvSpPr>
          <p:nvPr>
            <p:ph type="ctrTitle"/>
          </p:nvPr>
        </p:nvSpPr>
        <p:spPr>
          <a:xfrm>
            <a:off x="1590082" y="2253343"/>
            <a:ext cx="7134225" cy="71845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ja-JP" sz="2800" dirty="0"/>
              <a:t>SFIA - iCD Mapping Phase 2</a:t>
            </a:r>
            <a:r>
              <a:rPr lang="ja-JP" altLang="en-US" sz="2800" dirty="0"/>
              <a:t> </a:t>
            </a:r>
            <a:r>
              <a:rPr lang="en-US" altLang="ja-JP" sz="2800" dirty="0"/>
              <a:t>&amp; 3 Report</a:t>
            </a:r>
            <a:endParaRPr lang="ja-JP" altLang="en-US" sz="2800" dirty="0"/>
          </a:p>
        </p:txBody>
      </p:sp>
      <p:sp>
        <p:nvSpPr>
          <p:cNvPr id="11268" name="Rectangle 5"/>
          <p:cNvSpPr>
            <a:spLocks noGrp="1" noChangeArrowheads="1"/>
          </p:cNvSpPr>
          <p:nvPr>
            <p:ph type="subTitle" idx="1"/>
          </p:nvPr>
        </p:nvSpPr>
        <p:spPr>
          <a:xfrm>
            <a:off x="952500" y="3886200"/>
            <a:ext cx="7134225" cy="1752600"/>
          </a:xfrm>
        </p:spPr>
        <p:txBody>
          <a:bodyPr/>
          <a:lstStyle/>
          <a:p>
            <a:pPr eaLnBrk="1" hangingPunct="1">
              <a:lnSpc>
                <a:spcPct val="90000"/>
              </a:lnSpc>
            </a:pPr>
            <a:r>
              <a:rPr lang="en-US" altLang="ja-JP" dirty="0">
                <a:ea typeface="メイリオ" panose="020B0604030504040204" pitchFamily="50" charset="-128"/>
              </a:rPr>
              <a:t>May 31, 2019</a:t>
            </a:r>
            <a:endParaRPr lang="ja-JP" altLang="en-US" sz="1600" dirty="0"/>
          </a:p>
          <a:p>
            <a:pPr eaLnBrk="1" hangingPunct="1">
              <a:lnSpc>
                <a:spcPct val="90000"/>
              </a:lnSpc>
            </a:pPr>
            <a:r>
              <a:rPr lang="en-US" altLang="ja-JP" sz="2000" dirty="0"/>
              <a:t>IT Human Resources Platform Department</a:t>
            </a:r>
          </a:p>
          <a:p>
            <a:pPr eaLnBrk="1" hangingPunct="1">
              <a:lnSpc>
                <a:spcPct val="90000"/>
              </a:lnSpc>
            </a:pPr>
            <a:r>
              <a:rPr lang="en-US" altLang="ja-JP" sz="2000" dirty="0"/>
              <a:t>IT Knowledge Center(IKC)</a:t>
            </a:r>
          </a:p>
          <a:p>
            <a:pPr eaLnBrk="1" hangingPunct="1">
              <a:lnSpc>
                <a:spcPct val="90000"/>
              </a:lnSpc>
            </a:pPr>
            <a:r>
              <a:rPr lang="en-US" altLang="ja-JP" sz="2000" dirty="0"/>
              <a:t>Information-technology Promotion Agency, Japan(IPA)</a:t>
            </a:r>
          </a:p>
        </p:txBody>
      </p:sp>
    </p:spTree>
    <p:extLst>
      <p:ext uri="{BB962C8B-B14F-4D97-AF65-F5344CB8AC3E}">
        <p14:creationId xmlns:p14="http://schemas.microsoft.com/office/powerpoint/2010/main" val="3898151290"/>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 name="直線コネクタ 55">
            <a:extLst>
              <a:ext uri="{FF2B5EF4-FFF2-40B4-BE49-F238E27FC236}">
                <a16:creationId xmlns:a16="http://schemas.microsoft.com/office/drawing/2014/main" id="{EAA635B0-7B14-4905-BFCB-64CD1668E478}"/>
              </a:ext>
            </a:extLst>
          </p:cNvPr>
          <p:cNvCxnSpPr>
            <a:cxnSpLocks/>
          </p:cNvCxnSpPr>
          <p:nvPr/>
        </p:nvCxnSpPr>
        <p:spPr>
          <a:xfrm>
            <a:off x="749649" y="1652425"/>
            <a:ext cx="0" cy="404093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BD49F138-47A4-461E-892B-6CACE7FD7843}"/>
              </a:ext>
            </a:extLst>
          </p:cNvPr>
          <p:cNvCxnSpPr>
            <a:cxnSpLocks/>
            <a:stCxn id="90" idx="2"/>
          </p:cNvCxnSpPr>
          <p:nvPr/>
        </p:nvCxnSpPr>
        <p:spPr>
          <a:xfrm>
            <a:off x="4497965" y="3482923"/>
            <a:ext cx="0" cy="13436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AAA710A5-2E13-4794-9074-021C6AC95ACA}"/>
              </a:ext>
            </a:extLst>
          </p:cNvPr>
          <p:cNvCxnSpPr>
            <a:cxnSpLocks/>
            <a:stCxn id="81" idx="2"/>
          </p:cNvCxnSpPr>
          <p:nvPr/>
        </p:nvCxnSpPr>
        <p:spPr>
          <a:xfrm>
            <a:off x="5625830" y="2798206"/>
            <a:ext cx="0" cy="202834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73" name="矢印: 五方向 72">
            <a:extLst>
              <a:ext uri="{FF2B5EF4-FFF2-40B4-BE49-F238E27FC236}">
                <a16:creationId xmlns:a16="http://schemas.microsoft.com/office/drawing/2014/main" id="{3723C9FA-85A4-4782-9444-E0CA26E86AEF}"/>
              </a:ext>
            </a:extLst>
          </p:cNvPr>
          <p:cNvSpPr/>
          <p:nvPr/>
        </p:nvSpPr>
        <p:spPr>
          <a:xfrm>
            <a:off x="1009595" y="5157593"/>
            <a:ext cx="2719169" cy="176341"/>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DV04) Infrastructure system construction</a:t>
            </a:r>
            <a:endParaRPr kumimoji="1" lang="ja-JP" altLang="en-US" sz="800" dirty="0">
              <a:solidFill>
                <a:schemeClr val="tx1"/>
              </a:solidFill>
            </a:endParaRP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66138"/>
            <a:ext cx="6154993" cy="276999"/>
          </a:xfrm>
          <a:prstGeom prst="rect">
            <a:avLst/>
          </a:prstGeom>
          <a:noFill/>
        </p:spPr>
        <p:txBody>
          <a:bodyPr wrap="square" rtlCol="0">
            <a:spAutoFit/>
          </a:bodyPr>
          <a:lstStyle/>
          <a:p>
            <a:pPr algn="ctr"/>
            <a:r>
              <a:rPr lang="en-US" altLang="ja-JP" sz="1200" b="1" u="sng" dirty="0"/>
              <a:t>Figure 4. Life cycle process : from “Detailed design” to “Testing”(1/2)</a:t>
            </a:r>
            <a:endParaRPr kumimoji="1" lang="ja-JP" altLang="en-US" sz="1200" b="1" u="sng" dirty="0"/>
          </a:p>
        </p:txBody>
      </p:sp>
      <p:sp>
        <p:nvSpPr>
          <p:cNvPr id="88" name="矢印: 五方向 87">
            <a:extLst>
              <a:ext uri="{FF2B5EF4-FFF2-40B4-BE49-F238E27FC236}">
                <a16:creationId xmlns:a16="http://schemas.microsoft.com/office/drawing/2014/main" id="{BCADF1EE-9B7E-4433-A416-729E3D50B0EE}"/>
              </a:ext>
            </a:extLst>
          </p:cNvPr>
          <p:cNvSpPr/>
          <p:nvPr/>
        </p:nvSpPr>
        <p:spPr>
          <a:xfrm>
            <a:off x="1009595" y="4915899"/>
            <a:ext cx="2719169" cy="16150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DV05) Application system development</a:t>
            </a:r>
            <a:endParaRPr kumimoji="1" lang="ja-JP" altLang="en-US" sz="800" dirty="0">
              <a:solidFill>
                <a:schemeClr val="tx1"/>
              </a:solidFill>
            </a:endParaRPr>
          </a:p>
        </p:txBody>
      </p:sp>
      <p:sp>
        <p:nvSpPr>
          <p:cNvPr id="91" name="正方形/長方形 90">
            <a:extLst>
              <a:ext uri="{FF2B5EF4-FFF2-40B4-BE49-F238E27FC236}">
                <a16:creationId xmlns:a16="http://schemas.microsoft.com/office/drawing/2014/main" id="{96137DBD-5102-42BD-8CD4-0360AB7C9A12}"/>
              </a:ext>
            </a:extLst>
          </p:cNvPr>
          <p:cNvSpPr/>
          <p:nvPr/>
        </p:nvSpPr>
        <p:spPr>
          <a:xfrm>
            <a:off x="865885" y="1131393"/>
            <a:ext cx="2071210" cy="271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884431" y="1293781"/>
            <a:ext cx="1484551" cy="264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Systems development</a:t>
            </a:r>
            <a:endParaRPr kumimoji="1" lang="ja-JP" altLang="en-US" sz="1000" dirty="0">
              <a:solidFill>
                <a:schemeClr val="tx1"/>
              </a:solidFill>
            </a:endParaRPr>
          </a:p>
        </p:txBody>
      </p:sp>
      <p:sp>
        <p:nvSpPr>
          <p:cNvPr id="97" name="矢印: 五方向 96">
            <a:extLst>
              <a:ext uri="{FF2B5EF4-FFF2-40B4-BE49-F238E27FC236}">
                <a16:creationId xmlns:a16="http://schemas.microsoft.com/office/drawing/2014/main" id="{09549C9D-41E1-4FA1-A539-28BC87AE3707}"/>
              </a:ext>
            </a:extLst>
          </p:cNvPr>
          <p:cNvSpPr/>
          <p:nvPr/>
        </p:nvSpPr>
        <p:spPr>
          <a:xfrm>
            <a:off x="1019949" y="1918992"/>
            <a:ext cx="1907619" cy="123818"/>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DESN) Systems design</a:t>
            </a:r>
          </a:p>
        </p:txBody>
      </p:sp>
      <p:sp>
        <p:nvSpPr>
          <p:cNvPr id="101" name="矢印: 五方向 100">
            <a:extLst>
              <a:ext uri="{FF2B5EF4-FFF2-40B4-BE49-F238E27FC236}">
                <a16:creationId xmlns:a16="http://schemas.microsoft.com/office/drawing/2014/main" id="{C4524333-B62B-4BBB-892F-8024EA701F28}"/>
              </a:ext>
            </a:extLst>
          </p:cNvPr>
          <p:cNvSpPr/>
          <p:nvPr/>
        </p:nvSpPr>
        <p:spPr>
          <a:xfrm>
            <a:off x="1019950" y="2093710"/>
            <a:ext cx="1897676"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SWDN)  Software design</a:t>
            </a:r>
            <a:endParaRPr kumimoji="1" lang="ja-JP" altLang="en-US" sz="800" dirty="0">
              <a:solidFill>
                <a:schemeClr val="tx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55497"/>
            <a:ext cx="8319042" cy="2480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3991532"/>
            <a:ext cx="8319042" cy="2169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45" name="正方形/長方形 144">
            <a:extLst>
              <a:ext uri="{FF2B5EF4-FFF2-40B4-BE49-F238E27FC236}">
                <a16:creationId xmlns:a16="http://schemas.microsoft.com/office/drawing/2014/main" id="{2AD1E4BF-0BD2-4989-8485-1C8A579F9C4B}"/>
              </a:ext>
            </a:extLst>
          </p:cNvPr>
          <p:cNvSpPr/>
          <p:nvPr/>
        </p:nvSpPr>
        <p:spPr>
          <a:xfrm>
            <a:off x="834950" y="4134381"/>
            <a:ext cx="940209" cy="1615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46" name="矢印: 五方向 45">
            <a:extLst>
              <a:ext uri="{FF2B5EF4-FFF2-40B4-BE49-F238E27FC236}">
                <a16:creationId xmlns:a16="http://schemas.microsoft.com/office/drawing/2014/main" id="{E1AD8B4B-F784-4BCF-9694-C36A85C8F3A4}"/>
              </a:ext>
            </a:extLst>
          </p:cNvPr>
          <p:cNvSpPr/>
          <p:nvPr/>
        </p:nvSpPr>
        <p:spPr>
          <a:xfrm>
            <a:off x="2937094" y="1918416"/>
            <a:ext cx="826898" cy="810104"/>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1"/>
          <a:lstStyle/>
          <a:p>
            <a:pPr algn="ctr"/>
            <a:r>
              <a:rPr lang="en-US" altLang="ja-JP" sz="800" dirty="0">
                <a:solidFill>
                  <a:schemeClr val="tx1"/>
                </a:solidFill>
              </a:rPr>
              <a:t>PROG) </a:t>
            </a:r>
          </a:p>
          <a:p>
            <a:pPr algn="ctr"/>
            <a:r>
              <a:rPr lang="en-US" altLang="ja-JP" sz="800" dirty="0">
                <a:solidFill>
                  <a:schemeClr val="tx1"/>
                </a:solidFill>
              </a:rPr>
              <a:t>Programming/</a:t>
            </a:r>
          </a:p>
          <a:p>
            <a:pPr algn="ctr"/>
            <a:r>
              <a:rPr lang="en-US" altLang="ja-JP" sz="800" dirty="0">
                <a:solidFill>
                  <a:schemeClr val="tx1"/>
                </a:solidFill>
              </a:rPr>
              <a:t>software development</a:t>
            </a:r>
          </a:p>
        </p:txBody>
      </p:sp>
      <p:cxnSp>
        <p:nvCxnSpPr>
          <p:cNvPr id="47" name="直線コネクタ 46">
            <a:extLst>
              <a:ext uri="{FF2B5EF4-FFF2-40B4-BE49-F238E27FC236}">
                <a16:creationId xmlns:a16="http://schemas.microsoft.com/office/drawing/2014/main" id="{BE3F98C5-C7BC-4B42-8D20-99865446793B}"/>
              </a:ext>
            </a:extLst>
          </p:cNvPr>
          <p:cNvCxnSpPr>
            <a:cxnSpLocks/>
            <a:stCxn id="59" idx="2"/>
            <a:endCxn id="64" idx="0"/>
          </p:cNvCxnSpPr>
          <p:nvPr/>
        </p:nvCxnSpPr>
        <p:spPr>
          <a:xfrm>
            <a:off x="2368982" y="2808735"/>
            <a:ext cx="1" cy="202040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6" name="矢印: 五方向 65">
            <a:extLst>
              <a:ext uri="{FF2B5EF4-FFF2-40B4-BE49-F238E27FC236}">
                <a16:creationId xmlns:a16="http://schemas.microsoft.com/office/drawing/2014/main" id="{1A53F846-A4E1-4CBF-9F75-D3BB34A758C4}"/>
              </a:ext>
            </a:extLst>
          </p:cNvPr>
          <p:cNvSpPr/>
          <p:nvPr/>
        </p:nvSpPr>
        <p:spPr>
          <a:xfrm>
            <a:off x="1019950" y="2274685"/>
            <a:ext cx="1897676"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DTAN) Data modelling and design</a:t>
            </a:r>
            <a:endParaRPr kumimoji="1" lang="ja-JP" altLang="en-US" sz="800" dirty="0">
              <a:solidFill>
                <a:schemeClr val="tx1"/>
              </a:solidFill>
            </a:endParaRPr>
          </a:p>
        </p:txBody>
      </p:sp>
      <p:sp>
        <p:nvSpPr>
          <p:cNvPr id="68" name="矢印: 五方向 67">
            <a:extLst>
              <a:ext uri="{FF2B5EF4-FFF2-40B4-BE49-F238E27FC236}">
                <a16:creationId xmlns:a16="http://schemas.microsoft.com/office/drawing/2014/main" id="{972BA6A4-A62C-4D0C-8644-5B1BFA696C9D}"/>
              </a:ext>
            </a:extLst>
          </p:cNvPr>
          <p:cNvSpPr/>
          <p:nvPr/>
        </p:nvSpPr>
        <p:spPr>
          <a:xfrm>
            <a:off x="1019950" y="2436610"/>
            <a:ext cx="1897676"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DBDS) Database design</a:t>
            </a:r>
            <a:endParaRPr kumimoji="1" lang="ja-JP" altLang="en-US" sz="800" dirty="0">
              <a:solidFill>
                <a:schemeClr val="tx1"/>
              </a:solidFill>
            </a:endParaRPr>
          </a:p>
        </p:txBody>
      </p:sp>
      <p:sp>
        <p:nvSpPr>
          <p:cNvPr id="69" name="矢印: 五方向 68">
            <a:extLst>
              <a:ext uri="{FF2B5EF4-FFF2-40B4-BE49-F238E27FC236}">
                <a16:creationId xmlns:a16="http://schemas.microsoft.com/office/drawing/2014/main" id="{4F8AB8DB-1B1C-4747-BFEE-4E30C08C014C}"/>
              </a:ext>
            </a:extLst>
          </p:cNvPr>
          <p:cNvSpPr/>
          <p:nvPr/>
        </p:nvSpPr>
        <p:spPr>
          <a:xfrm>
            <a:off x="1019950" y="2598535"/>
            <a:ext cx="1897676"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NTDS) Network design</a:t>
            </a:r>
            <a:endParaRPr kumimoji="1" lang="ja-JP" altLang="en-US" sz="800" dirty="0">
              <a:solidFill>
                <a:schemeClr val="tx1"/>
              </a:solidFill>
            </a:endParaRPr>
          </a:p>
        </p:txBody>
      </p:sp>
      <p:sp>
        <p:nvSpPr>
          <p:cNvPr id="80" name="矢印: 五方向 79">
            <a:extLst>
              <a:ext uri="{FF2B5EF4-FFF2-40B4-BE49-F238E27FC236}">
                <a16:creationId xmlns:a16="http://schemas.microsoft.com/office/drawing/2014/main" id="{7F5F863C-B649-4652-9EA5-9F5DF5E29A19}"/>
              </a:ext>
            </a:extLst>
          </p:cNvPr>
          <p:cNvSpPr/>
          <p:nvPr/>
        </p:nvSpPr>
        <p:spPr>
          <a:xfrm>
            <a:off x="3944290" y="4924686"/>
            <a:ext cx="2268127" cy="163540"/>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DV09) System test</a:t>
            </a:r>
            <a:endParaRPr kumimoji="1" lang="ja-JP" altLang="en-US" sz="800" dirty="0">
              <a:solidFill>
                <a:schemeClr val="tx1"/>
              </a:solidFill>
            </a:endParaRPr>
          </a:p>
        </p:txBody>
      </p:sp>
      <p:sp>
        <p:nvSpPr>
          <p:cNvPr id="81" name="矢印: 五方向 80">
            <a:extLst>
              <a:ext uri="{FF2B5EF4-FFF2-40B4-BE49-F238E27FC236}">
                <a16:creationId xmlns:a16="http://schemas.microsoft.com/office/drawing/2014/main" id="{FECFB425-C7D3-44C0-84D8-50D760B7FC7E}"/>
              </a:ext>
            </a:extLst>
          </p:cNvPr>
          <p:cNvSpPr/>
          <p:nvPr/>
        </p:nvSpPr>
        <p:spPr>
          <a:xfrm>
            <a:off x="5144832" y="1923621"/>
            <a:ext cx="1067585" cy="874585"/>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TEST) Testing</a:t>
            </a:r>
          </a:p>
        </p:txBody>
      </p:sp>
      <p:sp>
        <p:nvSpPr>
          <p:cNvPr id="90" name="矢印: 五方向 89">
            <a:extLst>
              <a:ext uri="{FF2B5EF4-FFF2-40B4-BE49-F238E27FC236}">
                <a16:creationId xmlns:a16="http://schemas.microsoft.com/office/drawing/2014/main" id="{65BCBC6B-56F1-4905-8DFE-BFA3758E2D87}"/>
              </a:ext>
            </a:extLst>
          </p:cNvPr>
          <p:cNvSpPr/>
          <p:nvPr/>
        </p:nvSpPr>
        <p:spPr>
          <a:xfrm>
            <a:off x="3993140" y="3003041"/>
            <a:ext cx="1067587" cy="479882"/>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SINT) </a:t>
            </a:r>
          </a:p>
          <a:p>
            <a:pPr algn="ctr"/>
            <a:r>
              <a:rPr lang="en-US" altLang="ja-JP" sz="800" dirty="0">
                <a:solidFill>
                  <a:schemeClr val="tx1"/>
                </a:solidFill>
              </a:rPr>
              <a:t>Systems integration and build</a:t>
            </a:r>
          </a:p>
        </p:txBody>
      </p:sp>
      <p:sp>
        <p:nvSpPr>
          <p:cNvPr id="93" name="正方形/長方形 92">
            <a:extLst>
              <a:ext uri="{FF2B5EF4-FFF2-40B4-BE49-F238E27FC236}">
                <a16:creationId xmlns:a16="http://schemas.microsoft.com/office/drawing/2014/main" id="{F7C07B65-F332-4DCB-8908-A87A16ABE81E}"/>
              </a:ext>
            </a:extLst>
          </p:cNvPr>
          <p:cNvSpPr/>
          <p:nvPr/>
        </p:nvSpPr>
        <p:spPr>
          <a:xfrm>
            <a:off x="884431" y="2990307"/>
            <a:ext cx="1705197" cy="154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Installation and integration</a:t>
            </a:r>
            <a:endParaRPr kumimoji="1" lang="ja-JP" altLang="en-US" sz="1000" dirty="0">
              <a:solidFill>
                <a:schemeClr val="tx1"/>
              </a:solidFill>
            </a:endParaRPr>
          </a:p>
        </p:txBody>
      </p:sp>
      <p:sp>
        <p:nvSpPr>
          <p:cNvPr id="95" name="矢印: 五方向 94">
            <a:extLst>
              <a:ext uri="{FF2B5EF4-FFF2-40B4-BE49-F238E27FC236}">
                <a16:creationId xmlns:a16="http://schemas.microsoft.com/office/drawing/2014/main" id="{E325A42E-2112-4872-AEB3-F65B9A3FEC87}"/>
              </a:ext>
            </a:extLst>
          </p:cNvPr>
          <p:cNvSpPr/>
          <p:nvPr/>
        </p:nvSpPr>
        <p:spPr>
          <a:xfrm>
            <a:off x="3944290" y="5201672"/>
            <a:ext cx="2277651" cy="163540"/>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DV10) Security test</a:t>
            </a:r>
            <a:endParaRPr kumimoji="1" lang="ja-JP" altLang="en-US" sz="800" dirty="0">
              <a:solidFill>
                <a:schemeClr val="tx1"/>
              </a:solidFill>
            </a:endParaRPr>
          </a:p>
        </p:txBody>
      </p:sp>
      <p:sp>
        <p:nvSpPr>
          <p:cNvPr id="34" name="正方形/長方形 33">
            <a:extLst>
              <a:ext uri="{FF2B5EF4-FFF2-40B4-BE49-F238E27FC236}">
                <a16:creationId xmlns:a16="http://schemas.microsoft.com/office/drawing/2014/main" id="{B788CF82-D4CF-46BD-A0D1-1F5D942B432B}"/>
              </a:ext>
            </a:extLst>
          </p:cNvPr>
          <p:cNvSpPr/>
          <p:nvPr/>
        </p:nvSpPr>
        <p:spPr>
          <a:xfrm>
            <a:off x="884431" y="1356099"/>
            <a:ext cx="5502578" cy="155510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45C5EFA0-36CF-427D-A70E-5229DE1F42F3}"/>
              </a:ext>
            </a:extLst>
          </p:cNvPr>
          <p:cNvSpPr/>
          <p:nvPr/>
        </p:nvSpPr>
        <p:spPr>
          <a:xfrm>
            <a:off x="845440" y="1195124"/>
            <a:ext cx="6766643" cy="237433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矢印: 五方向 105">
            <a:extLst>
              <a:ext uri="{FF2B5EF4-FFF2-40B4-BE49-F238E27FC236}">
                <a16:creationId xmlns:a16="http://schemas.microsoft.com/office/drawing/2014/main" id="{153EB8AB-0C6D-4EB1-9E2E-3FA727CA7F62}"/>
              </a:ext>
            </a:extLst>
          </p:cNvPr>
          <p:cNvSpPr/>
          <p:nvPr/>
        </p:nvSpPr>
        <p:spPr>
          <a:xfrm>
            <a:off x="1002577" y="3326391"/>
            <a:ext cx="1915048" cy="138681"/>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HWDE) Hardware design</a:t>
            </a:r>
          </a:p>
        </p:txBody>
      </p:sp>
      <p:sp>
        <p:nvSpPr>
          <p:cNvPr id="107" name="矢印: 五方向 106">
            <a:extLst>
              <a:ext uri="{FF2B5EF4-FFF2-40B4-BE49-F238E27FC236}">
                <a16:creationId xmlns:a16="http://schemas.microsoft.com/office/drawing/2014/main" id="{48822D5C-6EAE-49C8-BFB4-5D56653B752F}"/>
              </a:ext>
            </a:extLst>
          </p:cNvPr>
          <p:cNvSpPr/>
          <p:nvPr/>
        </p:nvSpPr>
        <p:spPr>
          <a:xfrm>
            <a:off x="2941572" y="2984336"/>
            <a:ext cx="850992" cy="480735"/>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PORT) Porting/</a:t>
            </a:r>
          </a:p>
          <a:p>
            <a:pPr algn="ctr"/>
            <a:r>
              <a:rPr lang="en-US" altLang="ja-JP" sz="800" dirty="0">
                <a:solidFill>
                  <a:schemeClr val="tx1"/>
                </a:solidFill>
              </a:rPr>
              <a:t>software configuration</a:t>
            </a:r>
          </a:p>
        </p:txBody>
      </p:sp>
      <p:sp>
        <p:nvSpPr>
          <p:cNvPr id="108" name="正方形/長方形 107">
            <a:extLst>
              <a:ext uri="{FF2B5EF4-FFF2-40B4-BE49-F238E27FC236}">
                <a16:creationId xmlns:a16="http://schemas.microsoft.com/office/drawing/2014/main" id="{EA818FF0-4E4F-468B-9425-DC4AE35CD6A7}"/>
              </a:ext>
            </a:extLst>
          </p:cNvPr>
          <p:cNvSpPr/>
          <p:nvPr/>
        </p:nvSpPr>
        <p:spPr>
          <a:xfrm>
            <a:off x="887589" y="2955548"/>
            <a:ext cx="5502578" cy="55691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矢印: 五方向 56">
            <a:extLst>
              <a:ext uri="{FF2B5EF4-FFF2-40B4-BE49-F238E27FC236}">
                <a16:creationId xmlns:a16="http://schemas.microsoft.com/office/drawing/2014/main" id="{4EC657F7-769F-46ED-8A70-1FABA82C1792}"/>
              </a:ext>
            </a:extLst>
          </p:cNvPr>
          <p:cNvSpPr/>
          <p:nvPr/>
        </p:nvSpPr>
        <p:spPr>
          <a:xfrm>
            <a:off x="1009595" y="5404203"/>
            <a:ext cx="2715989" cy="13901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DV14) Facility design and construction</a:t>
            </a:r>
            <a:endParaRPr kumimoji="1" lang="ja-JP" altLang="en-US" sz="800" dirty="0">
              <a:solidFill>
                <a:schemeClr val="tx1"/>
              </a:solidFill>
            </a:endParaRPr>
          </a:p>
        </p:txBody>
      </p:sp>
      <p:sp>
        <p:nvSpPr>
          <p:cNvPr id="59" name="四角形: 角を丸くする 58">
            <a:extLst>
              <a:ext uri="{FF2B5EF4-FFF2-40B4-BE49-F238E27FC236}">
                <a16:creationId xmlns:a16="http://schemas.microsoft.com/office/drawing/2014/main" id="{6A49DE53-EF9A-450E-996A-5866498DB35F}"/>
              </a:ext>
            </a:extLst>
          </p:cNvPr>
          <p:cNvSpPr/>
          <p:nvPr/>
        </p:nvSpPr>
        <p:spPr>
          <a:xfrm>
            <a:off x="973972" y="1874635"/>
            <a:ext cx="2790020" cy="934100"/>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E3551973-0098-4284-AB23-0B23C82BB7D0}"/>
              </a:ext>
            </a:extLst>
          </p:cNvPr>
          <p:cNvSpPr txBox="1"/>
          <p:nvPr/>
        </p:nvSpPr>
        <p:spPr>
          <a:xfrm>
            <a:off x="284860" y="1149078"/>
            <a:ext cx="474314"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75" name="テキスト ボックス 74">
            <a:extLst>
              <a:ext uri="{FF2B5EF4-FFF2-40B4-BE49-F238E27FC236}">
                <a16:creationId xmlns:a16="http://schemas.microsoft.com/office/drawing/2014/main" id="{B3DC8F7C-BC7B-4892-B7E9-772BFC3A82BE}"/>
              </a:ext>
            </a:extLst>
          </p:cNvPr>
          <p:cNvSpPr txBox="1"/>
          <p:nvPr/>
        </p:nvSpPr>
        <p:spPr>
          <a:xfrm>
            <a:off x="287059" y="3988197"/>
            <a:ext cx="462590"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38" name="矢印: 五方向 37">
            <a:extLst>
              <a:ext uri="{FF2B5EF4-FFF2-40B4-BE49-F238E27FC236}">
                <a16:creationId xmlns:a16="http://schemas.microsoft.com/office/drawing/2014/main" id="{BB595126-5798-4505-A6F0-CE8CC651C1CF}"/>
              </a:ext>
            </a:extLst>
          </p:cNvPr>
          <p:cNvSpPr/>
          <p:nvPr/>
        </p:nvSpPr>
        <p:spPr>
          <a:xfrm>
            <a:off x="1016784" y="1587735"/>
            <a:ext cx="5195633" cy="136844"/>
          </a:xfrm>
          <a:prstGeom prst="homePlate">
            <a:avLst>
              <a:gd name="adj" fmla="val 39800"/>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DLMG) Systems development management</a:t>
            </a:r>
          </a:p>
        </p:txBody>
      </p:sp>
      <p:sp>
        <p:nvSpPr>
          <p:cNvPr id="40" name="矢印: 五方向 39">
            <a:extLst>
              <a:ext uri="{FF2B5EF4-FFF2-40B4-BE49-F238E27FC236}">
                <a16:creationId xmlns:a16="http://schemas.microsoft.com/office/drawing/2014/main" id="{D0589D57-625E-49DE-A2AF-F4C9FE953DE8}"/>
              </a:ext>
            </a:extLst>
          </p:cNvPr>
          <p:cNvSpPr/>
          <p:nvPr/>
        </p:nvSpPr>
        <p:spPr>
          <a:xfrm>
            <a:off x="995418" y="5610008"/>
            <a:ext cx="5216999" cy="141229"/>
          </a:xfrm>
          <a:prstGeom prst="homePlate">
            <a:avLst>
              <a:gd name="adj" fmla="val 39800"/>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DV15) Project Management</a:t>
            </a:r>
            <a:endParaRPr kumimoji="1" lang="ja-JP" altLang="en-US" sz="800" dirty="0">
              <a:solidFill>
                <a:schemeClr val="tx1"/>
              </a:solidFill>
            </a:endParaRPr>
          </a:p>
        </p:txBody>
      </p:sp>
      <p:sp>
        <p:nvSpPr>
          <p:cNvPr id="48" name="正方形/長方形 47">
            <a:extLst>
              <a:ext uri="{FF2B5EF4-FFF2-40B4-BE49-F238E27FC236}">
                <a16:creationId xmlns:a16="http://schemas.microsoft.com/office/drawing/2014/main" id="{4FA11EE6-3D19-4726-8CC8-4689715794ED}"/>
              </a:ext>
            </a:extLst>
          </p:cNvPr>
          <p:cNvSpPr/>
          <p:nvPr/>
        </p:nvSpPr>
        <p:spPr>
          <a:xfrm>
            <a:off x="845443" y="4127949"/>
            <a:ext cx="5541566" cy="172391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四角形: 角を丸くする 51">
            <a:extLst>
              <a:ext uri="{FF2B5EF4-FFF2-40B4-BE49-F238E27FC236}">
                <a16:creationId xmlns:a16="http://schemas.microsoft.com/office/drawing/2014/main" id="{DA983441-098D-459B-BB35-55C0F69769C3}"/>
              </a:ext>
            </a:extLst>
          </p:cNvPr>
          <p:cNvSpPr/>
          <p:nvPr/>
        </p:nvSpPr>
        <p:spPr>
          <a:xfrm>
            <a:off x="3895283" y="4826548"/>
            <a:ext cx="2384811" cy="565374"/>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四角形: 角を丸くする 63">
            <a:extLst>
              <a:ext uri="{FF2B5EF4-FFF2-40B4-BE49-F238E27FC236}">
                <a16:creationId xmlns:a16="http://schemas.microsoft.com/office/drawing/2014/main" id="{B377FB43-6CEE-48D0-A94B-6EA65EB7837B}"/>
              </a:ext>
            </a:extLst>
          </p:cNvPr>
          <p:cNvSpPr/>
          <p:nvPr/>
        </p:nvSpPr>
        <p:spPr>
          <a:xfrm>
            <a:off x="973972" y="4829142"/>
            <a:ext cx="2790021" cy="549926"/>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矢印: 五方向 48">
            <a:extLst>
              <a:ext uri="{FF2B5EF4-FFF2-40B4-BE49-F238E27FC236}">
                <a16:creationId xmlns:a16="http://schemas.microsoft.com/office/drawing/2014/main" id="{CD9D18F4-BCC1-4405-95FE-8EE0791C7387}"/>
              </a:ext>
            </a:extLst>
          </p:cNvPr>
          <p:cNvSpPr/>
          <p:nvPr/>
        </p:nvSpPr>
        <p:spPr>
          <a:xfrm>
            <a:off x="1009595" y="4342632"/>
            <a:ext cx="2735480" cy="17585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DV02) Operation design</a:t>
            </a:r>
            <a:endParaRPr kumimoji="1" lang="ja-JP" altLang="en-US" sz="800" dirty="0">
              <a:solidFill>
                <a:schemeClr val="tx1"/>
              </a:solidFill>
            </a:endParaRPr>
          </a:p>
        </p:txBody>
      </p:sp>
      <p:sp>
        <p:nvSpPr>
          <p:cNvPr id="50" name="矢印: 五方向 49">
            <a:extLst>
              <a:ext uri="{FF2B5EF4-FFF2-40B4-BE49-F238E27FC236}">
                <a16:creationId xmlns:a16="http://schemas.microsoft.com/office/drawing/2014/main" id="{359E4853-5001-46A2-AD6F-DB1A9679B3A1}"/>
              </a:ext>
            </a:extLst>
          </p:cNvPr>
          <p:cNvSpPr/>
          <p:nvPr/>
        </p:nvSpPr>
        <p:spPr>
          <a:xfrm>
            <a:off x="1009595" y="4562007"/>
            <a:ext cx="2735480" cy="17585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DV03) Transition design</a:t>
            </a:r>
            <a:endParaRPr kumimoji="1" lang="ja-JP" altLang="en-US" sz="800" dirty="0">
              <a:solidFill>
                <a:schemeClr val="tx1"/>
              </a:solidFill>
            </a:endParaRPr>
          </a:p>
        </p:txBody>
      </p:sp>
      <p:sp>
        <p:nvSpPr>
          <p:cNvPr id="51" name="吹き出し: 角を丸めた四角形 50">
            <a:extLst>
              <a:ext uri="{FF2B5EF4-FFF2-40B4-BE49-F238E27FC236}">
                <a16:creationId xmlns:a16="http://schemas.microsoft.com/office/drawing/2014/main" id="{BA3F8A60-7EA4-4CCE-9FF8-16C782AAE2CD}"/>
              </a:ext>
            </a:extLst>
          </p:cNvPr>
          <p:cNvSpPr/>
          <p:nvPr/>
        </p:nvSpPr>
        <p:spPr>
          <a:xfrm>
            <a:off x="2446054" y="3689333"/>
            <a:ext cx="700271" cy="222012"/>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Detailed design</a:t>
            </a:r>
            <a:endParaRPr kumimoji="1" lang="ja-JP" altLang="en-US" sz="800" dirty="0">
              <a:solidFill>
                <a:schemeClr val="tx1"/>
              </a:solidFill>
            </a:endParaRPr>
          </a:p>
        </p:txBody>
      </p:sp>
      <p:sp>
        <p:nvSpPr>
          <p:cNvPr id="53" name="吹き出し: 角を丸めた四角形 52">
            <a:extLst>
              <a:ext uri="{FF2B5EF4-FFF2-40B4-BE49-F238E27FC236}">
                <a16:creationId xmlns:a16="http://schemas.microsoft.com/office/drawing/2014/main" id="{A9F70AA3-32DF-4494-A343-4C6CD8C0BC0C}"/>
              </a:ext>
            </a:extLst>
          </p:cNvPr>
          <p:cNvSpPr/>
          <p:nvPr/>
        </p:nvSpPr>
        <p:spPr>
          <a:xfrm>
            <a:off x="4572000" y="3687664"/>
            <a:ext cx="700271" cy="222012"/>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Systems integration</a:t>
            </a:r>
            <a:endParaRPr kumimoji="1" lang="ja-JP" altLang="en-US" sz="800" dirty="0">
              <a:solidFill>
                <a:schemeClr val="tx1"/>
              </a:solidFill>
            </a:endParaRPr>
          </a:p>
        </p:txBody>
      </p:sp>
      <p:sp>
        <p:nvSpPr>
          <p:cNvPr id="54" name="吹き出し: 角を丸めた四角形 53">
            <a:extLst>
              <a:ext uri="{FF2B5EF4-FFF2-40B4-BE49-F238E27FC236}">
                <a16:creationId xmlns:a16="http://schemas.microsoft.com/office/drawing/2014/main" id="{5BE28869-C24D-4DDF-B423-BD6B1FBF0F8E}"/>
              </a:ext>
            </a:extLst>
          </p:cNvPr>
          <p:cNvSpPr/>
          <p:nvPr/>
        </p:nvSpPr>
        <p:spPr>
          <a:xfrm>
            <a:off x="5682235" y="3674658"/>
            <a:ext cx="700271" cy="222012"/>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Testing</a:t>
            </a:r>
            <a:endParaRPr kumimoji="1" lang="ja-JP" altLang="en-US" sz="800" dirty="0">
              <a:solidFill>
                <a:schemeClr val="tx1"/>
              </a:solidFill>
            </a:endParaRPr>
          </a:p>
        </p:txBody>
      </p:sp>
      <p:sp>
        <p:nvSpPr>
          <p:cNvPr id="55" name="吹き出し: 角を丸めた四角形 54">
            <a:extLst>
              <a:ext uri="{FF2B5EF4-FFF2-40B4-BE49-F238E27FC236}">
                <a16:creationId xmlns:a16="http://schemas.microsoft.com/office/drawing/2014/main" id="{9A3B59C3-1049-4811-A81E-7CD4B6678983}"/>
              </a:ext>
            </a:extLst>
          </p:cNvPr>
          <p:cNvSpPr/>
          <p:nvPr/>
        </p:nvSpPr>
        <p:spPr>
          <a:xfrm>
            <a:off x="918804" y="3694970"/>
            <a:ext cx="1210937" cy="251997"/>
          </a:xfrm>
          <a:prstGeom prst="wedgeRoundRectCallout">
            <a:avLst>
              <a:gd name="adj1" fmla="val -62230"/>
              <a:gd name="adj2" fmla="val 3675"/>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Development project management</a:t>
            </a:r>
            <a:endParaRPr kumimoji="1" lang="ja-JP" altLang="en-US" sz="800" dirty="0">
              <a:solidFill>
                <a:schemeClr val="tx1"/>
              </a:solidFill>
            </a:endParaRPr>
          </a:p>
        </p:txBody>
      </p:sp>
      <p:cxnSp>
        <p:nvCxnSpPr>
          <p:cNvPr id="58" name="直線コネクタ 57">
            <a:extLst>
              <a:ext uri="{FF2B5EF4-FFF2-40B4-BE49-F238E27FC236}">
                <a16:creationId xmlns:a16="http://schemas.microsoft.com/office/drawing/2014/main" id="{7B708082-704D-49D0-B7CF-5E5506CF8067}"/>
              </a:ext>
            </a:extLst>
          </p:cNvPr>
          <p:cNvCxnSpPr>
            <a:cxnSpLocks/>
          </p:cNvCxnSpPr>
          <p:nvPr/>
        </p:nvCxnSpPr>
        <p:spPr>
          <a:xfrm flipH="1">
            <a:off x="761224" y="1650826"/>
            <a:ext cx="23385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407481B-CE45-4587-8329-BB217C1D6D3E}"/>
              </a:ext>
            </a:extLst>
          </p:cNvPr>
          <p:cNvCxnSpPr>
            <a:cxnSpLocks/>
          </p:cNvCxnSpPr>
          <p:nvPr/>
        </p:nvCxnSpPr>
        <p:spPr>
          <a:xfrm flipH="1">
            <a:off x="751577" y="5680746"/>
            <a:ext cx="23385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スライド番号プレースホルダー 1">
            <a:extLst>
              <a:ext uri="{FF2B5EF4-FFF2-40B4-BE49-F238E27FC236}">
                <a16:creationId xmlns:a16="http://schemas.microsoft.com/office/drawing/2014/main" id="{B84AE5D5-E71B-473A-8B48-876B21034D4D}"/>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10</a:t>
            </a:fld>
            <a:endParaRPr lang="en-US" altLang="ja-JP" dirty="0">
              <a:solidFill>
                <a:srgbClr val="000000"/>
              </a:solidFill>
              <a:latin typeface="Arial" charset="0"/>
            </a:endParaRPr>
          </a:p>
        </p:txBody>
      </p:sp>
    </p:spTree>
    <p:extLst>
      <p:ext uri="{BB962C8B-B14F-4D97-AF65-F5344CB8AC3E}">
        <p14:creationId xmlns:p14="http://schemas.microsoft.com/office/powerpoint/2010/main" val="413752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215228"/>
            <a:ext cx="6154993" cy="276999"/>
          </a:xfrm>
          <a:prstGeom prst="rect">
            <a:avLst/>
          </a:prstGeom>
          <a:noFill/>
        </p:spPr>
        <p:txBody>
          <a:bodyPr wrap="square" rtlCol="0">
            <a:spAutoFit/>
          </a:bodyPr>
          <a:lstStyle/>
          <a:p>
            <a:pPr algn="ctr"/>
            <a:r>
              <a:rPr lang="en-US" altLang="ja-JP" sz="1200" b="1" u="sng" dirty="0"/>
              <a:t>Figure 5. Life cycle process : from “Detailed design” to “Testing”(2/2) </a:t>
            </a:r>
            <a:endParaRPr kumimoji="1" lang="ja-JP" altLang="en-US" sz="1200" b="1" u="sng" dirty="0"/>
          </a:p>
        </p:txBody>
      </p:sp>
      <p:sp>
        <p:nvSpPr>
          <p:cNvPr id="91" name="正方形/長方形 90">
            <a:extLst>
              <a:ext uri="{FF2B5EF4-FFF2-40B4-BE49-F238E27FC236}">
                <a16:creationId xmlns:a16="http://schemas.microsoft.com/office/drawing/2014/main" id="{96137DBD-5102-42BD-8CD4-0360AB7C9A12}"/>
              </a:ext>
            </a:extLst>
          </p:cNvPr>
          <p:cNvSpPr/>
          <p:nvPr/>
        </p:nvSpPr>
        <p:spPr>
          <a:xfrm>
            <a:off x="839183" y="1156167"/>
            <a:ext cx="2168763" cy="2027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884431" y="1249713"/>
            <a:ext cx="1627415" cy="264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Systems development</a:t>
            </a:r>
            <a:endParaRPr kumimoji="1" lang="ja-JP" altLang="en-US" sz="1000" dirty="0">
              <a:solidFill>
                <a:schemeClr val="tx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11429"/>
            <a:ext cx="8319042" cy="2480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3991532"/>
            <a:ext cx="8319042" cy="2169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45" name="正方形/長方形 144">
            <a:extLst>
              <a:ext uri="{FF2B5EF4-FFF2-40B4-BE49-F238E27FC236}">
                <a16:creationId xmlns:a16="http://schemas.microsoft.com/office/drawing/2014/main" id="{2AD1E4BF-0BD2-4989-8485-1C8A579F9C4B}"/>
              </a:ext>
            </a:extLst>
          </p:cNvPr>
          <p:cNvSpPr/>
          <p:nvPr/>
        </p:nvSpPr>
        <p:spPr>
          <a:xfrm>
            <a:off x="949250" y="4141835"/>
            <a:ext cx="985540" cy="1282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40" name="矢印: 五方向 39">
            <a:extLst>
              <a:ext uri="{FF2B5EF4-FFF2-40B4-BE49-F238E27FC236}">
                <a16:creationId xmlns:a16="http://schemas.microsoft.com/office/drawing/2014/main" id="{06721AD5-D116-4FB1-93F3-71A0F9391430}"/>
              </a:ext>
            </a:extLst>
          </p:cNvPr>
          <p:cNvSpPr/>
          <p:nvPr/>
        </p:nvSpPr>
        <p:spPr>
          <a:xfrm>
            <a:off x="1012988" y="4708674"/>
            <a:ext cx="5197621" cy="15860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DV06) Software product development</a:t>
            </a:r>
            <a:endParaRPr kumimoji="1" lang="ja-JP" altLang="en-US" sz="800" dirty="0">
              <a:solidFill>
                <a:schemeClr val="tx1"/>
              </a:solidFill>
            </a:endParaRPr>
          </a:p>
        </p:txBody>
      </p:sp>
      <p:sp>
        <p:nvSpPr>
          <p:cNvPr id="41" name="矢印: 五方向 40">
            <a:extLst>
              <a:ext uri="{FF2B5EF4-FFF2-40B4-BE49-F238E27FC236}">
                <a16:creationId xmlns:a16="http://schemas.microsoft.com/office/drawing/2014/main" id="{455DAB56-CAC3-4576-AA32-9DEDB51050C9}"/>
              </a:ext>
            </a:extLst>
          </p:cNvPr>
          <p:cNvSpPr/>
          <p:nvPr/>
        </p:nvSpPr>
        <p:spPr>
          <a:xfrm>
            <a:off x="1010792" y="5012495"/>
            <a:ext cx="5201625" cy="14585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DV07) Embedded software development</a:t>
            </a:r>
            <a:endParaRPr kumimoji="1" lang="ja-JP" altLang="en-US" sz="800" dirty="0">
              <a:solidFill>
                <a:schemeClr val="tx1"/>
              </a:solidFill>
            </a:endParaRPr>
          </a:p>
        </p:txBody>
      </p:sp>
      <p:sp>
        <p:nvSpPr>
          <p:cNvPr id="42" name="矢印: 五方向 41">
            <a:extLst>
              <a:ext uri="{FF2B5EF4-FFF2-40B4-BE49-F238E27FC236}">
                <a16:creationId xmlns:a16="http://schemas.microsoft.com/office/drawing/2014/main" id="{8C093769-9D49-4266-B1BC-F6545683B009}"/>
              </a:ext>
            </a:extLst>
          </p:cNvPr>
          <p:cNvSpPr/>
          <p:nvPr/>
        </p:nvSpPr>
        <p:spPr>
          <a:xfrm>
            <a:off x="1014797" y="4398020"/>
            <a:ext cx="5197620" cy="15860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DV08)</a:t>
            </a:r>
            <a:r>
              <a:rPr lang="ja-JP" altLang="en-US" sz="800" dirty="0">
                <a:solidFill>
                  <a:schemeClr val="tx1"/>
                </a:solidFill>
              </a:rPr>
              <a:t> </a:t>
            </a:r>
            <a:r>
              <a:rPr lang="en-US" altLang="ja-JP" sz="800" dirty="0">
                <a:solidFill>
                  <a:schemeClr val="tx1"/>
                </a:solidFill>
              </a:rPr>
              <a:t>Website development</a:t>
            </a:r>
            <a:endParaRPr kumimoji="1" lang="ja-JP" altLang="en-US" sz="800" dirty="0">
              <a:solidFill>
                <a:schemeClr val="tx1"/>
              </a:solidFill>
            </a:endParaRPr>
          </a:p>
        </p:txBody>
      </p:sp>
      <p:sp>
        <p:nvSpPr>
          <p:cNvPr id="43" name="矢印: 五方向 42">
            <a:extLst>
              <a:ext uri="{FF2B5EF4-FFF2-40B4-BE49-F238E27FC236}">
                <a16:creationId xmlns:a16="http://schemas.microsoft.com/office/drawing/2014/main" id="{BF3393AB-FBA8-47A3-AA81-1E1CA4A5286A}"/>
              </a:ext>
            </a:extLst>
          </p:cNvPr>
          <p:cNvSpPr/>
          <p:nvPr/>
        </p:nvSpPr>
        <p:spPr>
          <a:xfrm>
            <a:off x="1041564" y="1645035"/>
            <a:ext cx="2707447"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ADEV) Animation development</a:t>
            </a:r>
          </a:p>
        </p:txBody>
      </p:sp>
      <p:sp>
        <p:nvSpPr>
          <p:cNvPr id="44" name="矢印: 五方向 43">
            <a:extLst>
              <a:ext uri="{FF2B5EF4-FFF2-40B4-BE49-F238E27FC236}">
                <a16:creationId xmlns:a16="http://schemas.microsoft.com/office/drawing/2014/main" id="{9D3FA99D-8A0C-410F-8042-4563FBD93557}"/>
              </a:ext>
            </a:extLst>
          </p:cNvPr>
          <p:cNvSpPr/>
          <p:nvPr/>
        </p:nvSpPr>
        <p:spPr>
          <a:xfrm>
            <a:off x="1041564" y="1484625"/>
            <a:ext cx="2707448" cy="99584"/>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INCA) Information content authoring</a:t>
            </a:r>
          </a:p>
        </p:txBody>
      </p:sp>
      <p:sp>
        <p:nvSpPr>
          <p:cNvPr id="45" name="矢印: 五方向 44">
            <a:extLst>
              <a:ext uri="{FF2B5EF4-FFF2-40B4-BE49-F238E27FC236}">
                <a16:creationId xmlns:a16="http://schemas.microsoft.com/office/drawing/2014/main" id="{91257FA5-01CA-4B14-9ACB-558D88EFC884}"/>
              </a:ext>
            </a:extLst>
          </p:cNvPr>
          <p:cNvSpPr/>
          <p:nvPr/>
        </p:nvSpPr>
        <p:spPr>
          <a:xfrm>
            <a:off x="1041565" y="2835365"/>
            <a:ext cx="2707448" cy="118813"/>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RESD) Real-time/embedded systems development</a:t>
            </a:r>
          </a:p>
        </p:txBody>
      </p:sp>
      <p:cxnSp>
        <p:nvCxnSpPr>
          <p:cNvPr id="47" name="直線コネクタ 46">
            <a:extLst>
              <a:ext uri="{FF2B5EF4-FFF2-40B4-BE49-F238E27FC236}">
                <a16:creationId xmlns:a16="http://schemas.microsoft.com/office/drawing/2014/main" id="{BE3F98C5-C7BC-4B42-8D20-99865446793B}"/>
              </a:ext>
            </a:extLst>
          </p:cNvPr>
          <p:cNvCxnSpPr>
            <a:cxnSpLocks/>
          </p:cNvCxnSpPr>
          <p:nvPr/>
        </p:nvCxnSpPr>
        <p:spPr>
          <a:xfrm>
            <a:off x="628666" y="1623878"/>
            <a:ext cx="0" cy="285344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1C9FBBF8-A663-4552-8E6B-8950DB74DCEC}"/>
              </a:ext>
            </a:extLst>
          </p:cNvPr>
          <p:cNvCxnSpPr>
            <a:cxnSpLocks/>
            <a:stCxn id="42" idx="1"/>
          </p:cNvCxnSpPr>
          <p:nvPr/>
        </p:nvCxnSpPr>
        <p:spPr>
          <a:xfrm flipH="1">
            <a:off x="628664" y="4477324"/>
            <a:ext cx="38613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2FE9AED8-9FDD-4754-A93A-4CE100C8E37E}"/>
              </a:ext>
            </a:extLst>
          </p:cNvPr>
          <p:cNvCxnSpPr>
            <a:cxnSpLocks/>
          </p:cNvCxnSpPr>
          <p:nvPr/>
        </p:nvCxnSpPr>
        <p:spPr>
          <a:xfrm>
            <a:off x="729340" y="2863356"/>
            <a:ext cx="0" cy="222817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EA26DBE8-E8AA-4649-8F94-E4ACFCEEBF28}"/>
              </a:ext>
            </a:extLst>
          </p:cNvPr>
          <p:cNvCxnSpPr>
            <a:cxnSpLocks/>
          </p:cNvCxnSpPr>
          <p:nvPr/>
        </p:nvCxnSpPr>
        <p:spPr>
          <a:xfrm flipH="1">
            <a:off x="737075" y="2863356"/>
            <a:ext cx="29471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A2DB969B-0D68-4923-9D29-D0824021E43A}"/>
              </a:ext>
            </a:extLst>
          </p:cNvPr>
          <p:cNvCxnSpPr>
            <a:cxnSpLocks/>
          </p:cNvCxnSpPr>
          <p:nvPr/>
        </p:nvCxnSpPr>
        <p:spPr>
          <a:xfrm flipH="1">
            <a:off x="737075" y="5091533"/>
            <a:ext cx="2557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B788CF82-D4CF-46BD-A0D1-1F5D942B432B}"/>
              </a:ext>
            </a:extLst>
          </p:cNvPr>
          <p:cNvSpPr/>
          <p:nvPr/>
        </p:nvSpPr>
        <p:spPr>
          <a:xfrm>
            <a:off x="884431" y="1312031"/>
            <a:ext cx="5395665" cy="200723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45C5EFA0-36CF-427D-A70E-5229DE1F42F3}"/>
              </a:ext>
            </a:extLst>
          </p:cNvPr>
          <p:cNvSpPr/>
          <p:nvPr/>
        </p:nvSpPr>
        <p:spPr>
          <a:xfrm>
            <a:off x="845441" y="1151056"/>
            <a:ext cx="6778516" cy="237433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四角形: 角を丸くする 51">
            <a:extLst>
              <a:ext uri="{FF2B5EF4-FFF2-40B4-BE49-F238E27FC236}">
                <a16:creationId xmlns:a16="http://schemas.microsoft.com/office/drawing/2014/main" id="{73BC98F6-6542-4697-9AE3-BCBAC2CB2B5D}"/>
              </a:ext>
            </a:extLst>
          </p:cNvPr>
          <p:cNvSpPr/>
          <p:nvPr/>
        </p:nvSpPr>
        <p:spPr>
          <a:xfrm>
            <a:off x="939254" y="1462225"/>
            <a:ext cx="2878468" cy="323306"/>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879A0BB8-4E53-4817-B257-7A6544B20BE2}"/>
              </a:ext>
            </a:extLst>
          </p:cNvPr>
          <p:cNvCxnSpPr>
            <a:cxnSpLocks/>
            <a:stCxn id="52" idx="1"/>
          </p:cNvCxnSpPr>
          <p:nvPr/>
        </p:nvCxnSpPr>
        <p:spPr>
          <a:xfrm flipH="1">
            <a:off x="628664" y="1623878"/>
            <a:ext cx="31059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6" name="四角形: 角を丸くする 85">
            <a:extLst>
              <a:ext uri="{FF2B5EF4-FFF2-40B4-BE49-F238E27FC236}">
                <a16:creationId xmlns:a16="http://schemas.microsoft.com/office/drawing/2014/main" id="{8B99C443-49DD-4239-BED2-66BAFE2E04F2}"/>
              </a:ext>
            </a:extLst>
          </p:cNvPr>
          <p:cNvSpPr/>
          <p:nvPr/>
        </p:nvSpPr>
        <p:spPr>
          <a:xfrm>
            <a:off x="948779" y="1852749"/>
            <a:ext cx="2878468" cy="884153"/>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7" name="直線コネクタ 86">
            <a:extLst>
              <a:ext uri="{FF2B5EF4-FFF2-40B4-BE49-F238E27FC236}">
                <a16:creationId xmlns:a16="http://schemas.microsoft.com/office/drawing/2014/main" id="{F33FF75C-D325-41E0-88F7-94459CD0D41C}"/>
              </a:ext>
            </a:extLst>
          </p:cNvPr>
          <p:cNvCxnSpPr>
            <a:cxnSpLocks/>
          </p:cNvCxnSpPr>
          <p:nvPr/>
        </p:nvCxnSpPr>
        <p:spPr>
          <a:xfrm flipH="1">
            <a:off x="676291" y="4763074"/>
            <a:ext cx="33850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7DBF9CF9-D4D0-4121-AA58-8B3DFF6BE338}"/>
              </a:ext>
            </a:extLst>
          </p:cNvPr>
          <p:cNvCxnSpPr>
            <a:cxnSpLocks/>
          </p:cNvCxnSpPr>
          <p:nvPr/>
        </p:nvCxnSpPr>
        <p:spPr>
          <a:xfrm>
            <a:off x="676291" y="2385878"/>
            <a:ext cx="0" cy="236767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D6E0D66B-2555-4DD1-BEDE-248863A4C7AE}"/>
              </a:ext>
            </a:extLst>
          </p:cNvPr>
          <p:cNvCxnSpPr>
            <a:cxnSpLocks/>
          </p:cNvCxnSpPr>
          <p:nvPr/>
        </p:nvCxnSpPr>
        <p:spPr>
          <a:xfrm flipH="1">
            <a:off x="638189" y="2229560"/>
            <a:ext cx="31059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614812A3-48D8-4F83-8EEB-9CD44301FADC}"/>
              </a:ext>
            </a:extLst>
          </p:cNvPr>
          <p:cNvCxnSpPr>
            <a:cxnSpLocks/>
          </p:cNvCxnSpPr>
          <p:nvPr/>
        </p:nvCxnSpPr>
        <p:spPr>
          <a:xfrm flipH="1">
            <a:off x="676291" y="2385878"/>
            <a:ext cx="2724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A43B27BC-9F77-4AED-A483-9BDD7A12AF44}"/>
              </a:ext>
            </a:extLst>
          </p:cNvPr>
          <p:cNvGrpSpPr/>
          <p:nvPr/>
        </p:nvGrpSpPr>
        <p:grpSpPr>
          <a:xfrm>
            <a:off x="1010792" y="1895455"/>
            <a:ext cx="2788252" cy="810104"/>
            <a:chOff x="4220349" y="1835024"/>
            <a:chExt cx="2788252" cy="810104"/>
          </a:xfrm>
          <a:noFill/>
        </p:grpSpPr>
        <p:sp>
          <p:nvSpPr>
            <p:cNvPr id="99" name="矢印: 五方向 98">
              <a:extLst>
                <a:ext uri="{FF2B5EF4-FFF2-40B4-BE49-F238E27FC236}">
                  <a16:creationId xmlns:a16="http://schemas.microsoft.com/office/drawing/2014/main" id="{DC5510E8-5881-4273-8E5D-8DD9080DB78E}"/>
                </a:ext>
              </a:extLst>
            </p:cNvPr>
            <p:cNvSpPr/>
            <p:nvPr/>
          </p:nvSpPr>
          <p:spPr>
            <a:xfrm>
              <a:off x="4220349" y="1835600"/>
              <a:ext cx="1907619" cy="123818"/>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DESN) Systems design</a:t>
              </a:r>
            </a:p>
          </p:txBody>
        </p:sp>
        <p:sp>
          <p:nvSpPr>
            <p:cNvPr id="100" name="矢印: 五方向 99">
              <a:extLst>
                <a:ext uri="{FF2B5EF4-FFF2-40B4-BE49-F238E27FC236}">
                  <a16:creationId xmlns:a16="http://schemas.microsoft.com/office/drawing/2014/main" id="{836EC7FA-9C77-4C51-A34D-A652BAE3FC00}"/>
                </a:ext>
              </a:extLst>
            </p:cNvPr>
            <p:cNvSpPr/>
            <p:nvPr/>
          </p:nvSpPr>
          <p:spPr>
            <a:xfrm>
              <a:off x="4220350" y="2010318"/>
              <a:ext cx="1897676" cy="118813"/>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SWDN)  Software design</a:t>
              </a:r>
              <a:endParaRPr kumimoji="1" lang="ja-JP" altLang="en-US" sz="800" dirty="0">
                <a:solidFill>
                  <a:schemeClr val="tx1"/>
                </a:solidFill>
              </a:endParaRPr>
            </a:p>
          </p:txBody>
        </p:sp>
        <p:sp>
          <p:nvSpPr>
            <p:cNvPr id="102" name="矢印: 五方向 101">
              <a:extLst>
                <a:ext uri="{FF2B5EF4-FFF2-40B4-BE49-F238E27FC236}">
                  <a16:creationId xmlns:a16="http://schemas.microsoft.com/office/drawing/2014/main" id="{9FE2E295-E728-4C3B-877F-E6850585D5EA}"/>
                </a:ext>
              </a:extLst>
            </p:cNvPr>
            <p:cNvSpPr/>
            <p:nvPr/>
          </p:nvSpPr>
          <p:spPr>
            <a:xfrm>
              <a:off x="6137493" y="1835024"/>
              <a:ext cx="871108" cy="810104"/>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PROG) </a:t>
              </a:r>
            </a:p>
            <a:p>
              <a:pPr algn="ctr"/>
              <a:r>
                <a:rPr lang="en-US" altLang="ja-JP" sz="800" dirty="0">
                  <a:solidFill>
                    <a:schemeClr val="tx1"/>
                  </a:solidFill>
                </a:rPr>
                <a:t>Programming/</a:t>
              </a:r>
            </a:p>
            <a:p>
              <a:pPr algn="ctr"/>
              <a:r>
                <a:rPr lang="en-US" altLang="ja-JP" sz="800" dirty="0">
                  <a:solidFill>
                    <a:schemeClr val="tx1"/>
                  </a:solidFill>
                </a:rPr>
                <a:t>software development</a:t>
              </a:r>
            </a:p>
          </p:txBody>
        </p:sp>
        <p:sp>
          <p:nvSpPr>
            <p:cNvPr id="103" name="矢印: 五方向 102">
              <a:extLst>
                <a:ext uri="{FF2B5EF4-FFF2-40B4-BE49-F238E27FC236}">
                  <a16:creationId xmlns:a16="http://schemas.microsoft.com/office/drawing/2014/main" id="{DF92E1BD-642B-45FB-8841-850CD007E614}"/>
                </a:ext>
              </a:extLst>
            </p:cNvPr>
            <p:cNvSpPr/>
            <p:nvPr/>
          </p:nvSpPr>
          <p:spPr>
            <a:xfrm>
              <a:off x="4220350" y="2191293"/>
              <a:ext cx="1897676" cy="118813"/>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DTAN) Data modelling and design</a:t>
              </a:r>
              <a:endParaRPr kumimoji="1" lang="ja-JP" altLang="en-US" sz="800" dirty="0">
                <a:solidFill>
                  <a:schemeClr val="tx1"/>
                </a:solidFill>
              </a:endParaRPr>
            </a:p>
          </p:txBody>
        </p:sp>
        <p:sp>
          <p:nvSpPr>
            <p:cNvPr id="109" name="矢印: 五方向 108">
              <a:extLst>
                <a:ext uri="{FF2B5EF4-FFF2-40B4-BE49-F238E27FC236}">
                  <a16:creationId xmlns:a16="http://schemas.microsoft.com/office/drawing/2014/main" id="{498C935B-1AAC-4E22-A415-D2731F20CACD}"/>
                </a:ext>
              </a:extLst>
            </p:cNvPr>
            <p:cNvSpPr/>
            <p:nvPr/>
          </p:nvSpPr>
          <p:spPr>
            <a:xfrm>
              <a:off x="4220350" y="2353218"/>
              <a:ext cx="1897676" cy="118813"/>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DBDS) Database design</a:t>
              </a:r>
              <a:endParaRPr kumimoji="1" lang="ja-JP" altLang="en-US" sz="800" dirty="0">
                <a:solidFill>
                  <a:schemeClr val="tx1"/>
                </a:solidFill>
              </a:endParaRPr>
            </a:p>
          </p:txBody>
        </p:sp>
        <p:sp>
          <p:nvSpPr>
            <p:cNvPr id="110" name="矢印: 五方向 109">
              <a:extLst>
                <a:ext uri="{FF2B5EF4-FFF2-40B4-BE49-F238E27FC236}">
                  <a16:creationId xmlns:a16="http://schemas.microsoft.com/office/drawing/2014/main" id="{2024BC85-FD80-41E9-A58B-6C63B8E1EA61}"/>
                </a:ext>
              </a:extLst>
            </p:cNvPr>
            <p:cNvSpPr/>
            <p:nvPr/>
          </p:nvSpPr>
          <p:spPr>
            <a:xfrm>
              <a:off x="4220350" y="2515143"/>
              <a:ext cx="1897676" cy="118813"/>
            </a:xfrm>
            <a:prstGeom prst="homePlate">
              <a:avLst>
                <a:gd name="adj" fmla="val 12073"/>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NTDS) Network design</a:t>
              </a:r>
              <a:endParaRPr kumimoji="1" lang="ja-JP" altLang="en-US" sz="800" dirty="0">
                <a:solidFill>
                  <a:schemeClr val="tx1"/>
                </a:solidFill>
              </a:endParaRPr>
            </a:p>
          </p:txBody>
        </p:sp>
      </p:grpSp>
      <p:sp>
        <p:nvSpPr>
          <p:cNvPr id="111" name="テキスト ボックス 110">
            <a:extLst>
              <a:ext uri="{FF2B5EF4-FFF2-40B4-BE49-F238E27FC236}">
                <a16:creationId xmlns:a16="http://schemas.microsoft.com/office/drawing/2014/main" id="{AEA705AB-4358-48B5-A8C7-7E2EA04CE5F3}"/>
              </a:ext>
            </a:extLst>
          </p:cNvPr>
          <p:cNvSpPr txBox="1"/>
          <p:nvPr/>
        </p:nvSpPr>
        <p:spPr>
          <a:xfrm>
            <a:off x="284860" y="1105010"/>
            <a:ext cx="474314"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12" name="テキスト ボックス 111">
            <a:extLst>
              <a:ext uri="{FF2B5EF4-FFF2-40B4-BE49-F238E27FC236}">
                <a16:creationId xmlns:a16="http://schemas.microsoft.com/office/drawing/2014/main" id="{D83A2E66-A680-49B8-BEC2-29FC95E12C13}"/>
              </a:ext>
            </a:extLst>
          </p:cNvPr>
          <p:cNvSpPr txBox="1"/>
          <p:nvPr/>
        </p:nvSpPr>
        <p:spPr>
          <a:xfrm>
            <a:off x="258484" y="3988197"/>
            <a:ext cx="462590"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26" name="吹き出し: 角を丸めた四角形 25">
            <a:extLst>
              <a:ext uri="{FF2B5EF4-FFF2-40B4-BE49-F238E27FC236}">
                <a16:creationId xmlns:a16="http://schemas.microsoft.com/office/drawing/2014/main" id="{C69CFB24-2EB1-432B-BB21-62E091F62A6D}"/>
              </a:ext>
            </a:extLst>
          </p:cNvPr>
          <p:cNvSpPr/>
          <p:nvPr/>
        </p:nvSpPr>
        <p:spPr>
          <a:xfrm>
            <a:off x="4180267" y="1733802"/>
            <a:ext cx="1761893" cy="286047"/>
          </a:xfrm>
          <a:prstGeom prst="wedgeRoundRectCallout">
            <a:avLst>
              <a:gd name="adj1" fmla="val -69377"/>
              <a:gd name="adj2" fmla="val 3329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This is a copy of skills in Figure 4. </a:t>
            </a:r>
            <a:endParaRPr kumimoji="1" lang="ja-JP" altLang="en-US" sz="800" dirty="0">
              <a:solidFill>
                <a:schemeClr val="tx1"/>
              </a:solidFill>
            </a:endParaRPr>
          </a:p>
        </p:txBody>
      </p:sp>
      <p:sp>
        <p:nvSpPr>
          <p:cNvPr id="46" name="正方形/長方形 45">
            <a:extLst>
              <a:ext uri="{FF2B5EF4-FFF2-40B4-BE49-F238E27FC236}">
                <a16:creationId xmlns:a16="http://schemas.microsoft.com/office/drawing/2014/main" id="{022E1927-3AFC-401B-9781-1B2B6A044B10}"/>
              </a:ext>
            </a:extLst>
          </p:cNvPr>
          <p:cNvSpPr/>
          <p:nvPr/>
        </p:nvSpPr>
        <p:spPr>
          <a:xfrm>
            <a:off x="926035" y="4127949"/>
            <a:ext cx="5354058" cy="10817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吹き出し: 角を丸めた四角形 47">
            <a:extLst>
              <a:ext uri="{FF2B5EF4-FFF2-40B4-BE49-F238E27FC236}">
                <a16:creationId xmlns:a16="http://schemas.microsoft.com/office/drawing/2014/main" id="{2AEBB263-C4F6-4A10-BDE7-3B6163DCCB73}"/>
              </a:ext>
            </a:extLst>
          </p:cNvPr>
          <p:cNvSpPr/>
          <p:nvPr/>
        </p:nvSpPr>
        <p:spPr>
          <a:xfrm>
            <a:off x="1086002" y="3668238"/>
            <a:ext cx="5028819" cy="209198"/>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Website / Software product / Embedded systems development (design, integration, testing)</a:t>
            </a:r>
            <a:endParaRPr kumimoji="1" lang="ja-JP" altLang="en-US" sz="800" dirty="0">
              <a:solidFill>
                <a:schemeClr val="tx1"/>
              </a:solidFill>
            </a:endParaRPr>
          </a:p>
        </p:txBody>
      </p:sp>
      <p:sp>
        <p:nvSpPr>
          <p:cNvPr id="49" name="楕円 48">
            <a:extLst>
              <a:ext uri="{FF2B5EF4-FFF2-40B4-BE49-F238E27FC236}">
                <a16:creationId xmlns:a16="http://schemas.microsoft.com/office/drawing/2014/main" id="{37F1202A-9146-45AD-B8E7-213A1CFDF49B}"/>
              </a:ext>
            </a:extLst>
          </p:cNvPr>
          <p:cNvSpPr/>
          <p:nvPr/>
        </p:nvSpPr>
        <p:spPr>
          <a:xfrm>
            <a:off x="559932" y="3757615"/>
            <a:ext cx="255320" cy="9778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スライド番号プレースホルダー 1">
            <a:extLst>
              <a:ext uri="{FF2B5EF4-FFF2-40B4-BE49-F238E27FC236}">
                <a16:creationId xmlns:a16="http://schemas.microsoft.com/office/drawing/2014/main" id="{35D5FEB5-E0B2-4F31-A8CC-258E197E8FFC}"/>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11</a:t>
            </a:fld>
            <a:endParaRPr lang="en-US" altLang="ja-JP" dirty="0">
              <a:solidFill>
                <a:srgbClr val="000000"/>
              </a:solidFill>
              <a:latin typeface="Arial" charset="0"/>
            </a:endParaRPr>
          </a:p>
        </p:txBody>
      </p:sp>
    </p:spTree>
    <p:extLst>
      <p:ext uri="{BB962C8B-B14F-4D97-AF65-F5344CB8AC3E}">
        <p14:creationId xmlns:p14="http://schemas.microsoft.com/office/powerpoint/2010/main" val="4042611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四角形: 角を丸くする 42">
            <a:extLst>
              <a:ext uri="{FF2B5EF4-FFF2-40B4-BE49-F238E27FC236}">
                <a16:creationId xmlns:a16="http://schemas.microsoft.com/office/drawing/2014/main" id="{A1C96E93-7F81-4982-9B31-B06C251C7222}"/>
              </a:ext>
            </a:extLst>
          </p:cNvPr>
          <p:cNvSpPr/>
          <p:nvPr/>
        </p:nvSpPr>
        <p:spPr>
          <a:xfrm>
            <a:off x="2440880" y="1684897"/>
            <a:ext cx="4366630" cy="1520798"/>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8BAB0E74-7AB0-462E-9E53-0B059D2A0D80}"/>
              </a:ext>
            </a:extLst>
          </p:cNvPr>
          <p:cNvSpPr>
            <a:spLocks noGrp="1"/>
          </p:cNvSpPr>
          <p:nvPr>
            <p:ph type="sldNum" sz="quarter" idx="12"/>
          </p:nvPr>
        </p:nvSpPr>
        <p:spPr>
          <a:xfrm>
            <a:off x="8256760" y="6381750"/>
            <a:ext cx="430040" cy="287338"/>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6. Life cycle process : Service transition</a:t>
            </a:r>
            <a:endParaRPr kumimoji="1" lang="ja-JP" altLang="en-US" sz="1200" b="1" u="sng" dirty="0"/>
          </a:p>
        </p:txBody>
      </p:sp>
      <p:sp>
        <p:nvSpPr>
          <p:cNvPr id="91" name="正方形/長方形 90">
            <a:extLst>
              <a:ext uri="{FF2B5EF4-FFF2-40B4-BE49-F238E27FC236}">
                <a16:creationId xmlns:a16="http://schemas.microsoft.com/office/drawing/2014/main" id="{96137DBD-5102-42BD-8CD4-0360AB7C9A12}"/>
              </a:ext>
            </a:extLst>
          </p:cNvPr>
          <p:cNvSpPr/>
          <p:nvPr/>
        </p:nvSpPr>
        <p:spPr>
          <a:xfrm>
            <a:off x="347622" y="2175939"/>
            <a:ext cx="150709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Delivery and operation</a:t>
            </a:r>
            <a:endParaRPr kumimoji="1"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2418846" y="2302763"/>
            <a:ext cx="1176698"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Service transition</a:t>
            </a:r>
            <a:endParaRPr kumimoji="1" lang="ja-JP" altLang="en-US" sz="1000" dirty="0">
              <a:solidFill>
                <a:schemeClr val="tx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77531"/>
            <a:ext cx="8319042" cy="22798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3925430"/>
            <a:ext cx="8319042" cy="2169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71112"/>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3963191"/>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26" name="正方形/長方形 25">
            <a:extLst>
              <a:ext uri="{FF2B5EF4-FFF2-40B4-BE49-F238E27FC236}">
                <a16:creationId xmlns:a16="http://schemas.microsoft.com/office/drawing/2014/main" id="{0673E286-9A17-4EB2-B9C4-3736BB8ABEDB}"/>
              </a:ext>
            </a:extLst>
          </p:cNvPr>
          <p:cNvSpPr/>
          <p:nvPr/>
        </p:nvSpPr>
        <p:spPr>
          <a:xfrm>
            <a:off x="359665" y="2209354"/>
            <a:ext cx="8120384" cy="106935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7BE2E757-0E72-4DEE-A60A-83017CE45AAA}"/>
              </a:ext>
            </a:extLst>
          </p:cNvPr>
          <p:cNvSpPr/>
          <p:nvPr/>
        </p:nvSpPr>
        <p:spPr>
          <a:xfrm>
            <a:off x="2383038" y="4171048"/>
            <a:ext cx="971035" cy="1442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28" name="正方形/長方形 27">
            <a:extLst>
              <a:ext uri="{FF2B5EF4-FFF2-40B4-BE49-F238E27FC236}">
                <a16:creationId xmlns:a16="http://schemas.microsoft.com/office/drawing/2014/main" id="{4E7F02AC-8623-4DBA-854E-3F61223CF85F}"/>
              </a:ext>
            </a:extLst>
          </p:cNvPr>
          <p:cNvSpPr/>
          <p:nvPr/>
        </p:nvSpPr>
        <p:spPr>
          <a:xfrm>
            <a:off x="2401677" y="4157566"/>
            <a:ext cx="4472850" cy="102398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五方向 28">
            <a:extLst>
              <a:ext uri="{FF2B5EF4-FFF2-40B4-BE49-F238E27FC236}">
                <a16:creationId xmlns:a16="http://schemas.microsoft.com/office/drawing/2014/main" id="{4F57587E-E185-42C3-8D8E-ADB7F55F7970}"/>
              </a:ext>
            </a:extLst>
          </p:cNvPr>
          <p:cNvSpPr/>
          <p:nvPr/>
        </p:nvSpPr>
        <p:spPr>
          <a:xfrm>
            <a:off x="2492128" y="4394101"/>
            <a:ext cx="4282329" cy="348532"/>
          </a:xfrm>
          <a:prstGeom prst="homePlate">
            <a:avLst>
              <a:gd name="adj" fmla="val 9053"/>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DV11) Transition and installation</a:t>
            </a:r>
            <a:br>
              <a:rPr lang="en-US" altLang="ja-JP" sz="800" dirty="0">
                <a:solidFill>
                  <a:schemeClr val="tx1"/>
                </a:solidFill>
              </a:rPr>
            </a:br>
            <a:r>
              <a:rPr lang="en-US" altLang="ja-JP" sz="800" dirty="0">
                <a:solidFill>
                  <a:schemeClr val="tx1"/>
                </a:solidFill>
              </a:rPr>
              <a:t>(System release)</a:t>
            </a:r>
            <a:endParaRPr kumimoji="1" lang="ja-JP" altLang="en-US" sz="800" dirty="0">
              <a:solidFill>
                <a:schemeClr val="tx1"/>
              </a:solidFill>
            </a:endParaRPr>
          </a:p>
        </p:txBody>
      </p:sp>
      <p:sp>
        <p:nvSpPr>
          <p:cNvPr id="30" name="矢印: 五方向 29">
            <a:extLst>
              <a:ext uri="{FF2B5EF4-FFF2-40B4-BE49-F238E27FC236}">
                <a16:creationId xmlns:a16="http://schemas.microsoft.com/office/drawing/2014/main" id="{BBAABA2D-41BB-4F9D-866C-5BAFCF5A6E5A}"/>
              </a:ext>
            </a:extLst>
          </p:cNvPr>
          <p:cNvSpPr/>
          <p:nvPr/>
        </p:nvSpPr>
        <p:spPr>
          <a:xfrm>
            <a:off x="2492128" y="4811621"/>
            <a:ext cx="4282329" cy="255605"/>
          </a:xfrm>
          <a:prstGeom prst="homePlate">
            <a:avLst>
              <a:gd name="adj" fmla="val 12073"/>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DV13) Hardware and software product installation</a:t>
            </a:r>
            <a:endParaRPr kumimoji="1" lang="ja-JP" altLang="en-US" sz="800" dirty="0">
              <a:solidFill>
                <a:schemeClr val="tx1"/>
              </a:solidFill>
            </a:endParaRPr>
          </a:p>
        </p:txBody>
      </p:sp>
      <p:sp>
        <p:nvSpPr>
          <p:cNvPr id="32" name="矢印: 五方向 31">
            <a:extLst>
              <a:ext uri="{FF2B5EF4-FFF2-40B4-BE49-F238E27FC236}">
                <a16:creationId xmlns:a16="http://schemas.microsoft.com/office/drawing/2014/main" id="{F3F52005-2CD1-4D8A-B000-0E2DADD85B14}"/>
              </a:ext>
            </a:extLst>
          </p:cNvPr>
          <p:cNvSpPr/>
          <p:nvPr/>
        </p:nvSpPr>
        <p:spPr>
          <a:xfrm>
            <a:off x="2492128" y="1768659"/>
            <a:ext cx="5764631" cy="286976"/>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HSIN) </a:t>
            </a:r>
          </a:p>
          <a:p>
            <a:pPr algn="ctr"/>
            <a:r>
              <a:rPr lang="en-US" altLang="ja-JP" sz="800" dirty="0">
                <a:solidFill>
                  <a:schemeClr val="tx1"/>
                </a:solidFill>
              </a:rPr>
              <a:t>Systems installation/decommissioning</a:t>
            </a:r>
          </a:p>
        </p:txBody>
      </p:sp>
      <p:sp>
        <p:nvSpPr>
          <p:cNvPr id="33" name="矢印: 五方向 32">
            <a:extLst>
              <a:ext uri="{FF2B5EF4-FFF2-40B4-BE49-F238E27FC236}">
                <a16:creationId xmlns:a16="http://schemas.microsoft.com/office/drawing/2014/main" id="{D55D9FBF-98B8-4654-A6A9-D5B3872CF708}"/>
              </a:ext>
            </a:extLst>
          </p:cNvPr>
          <p:cNvSpPr/>
          <p:nvPr/>
        </p:nvSpPr>
        <p:spPr>
          <a:xfrm>
            <a:off x="2493758" y="2584743"/>
            <a:ext cx="838194" cy="427427"/>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SEAC) </a:t>
            </a:r>
          </a:p>
          <a:p>
            <a:pPr algn="ctr"/>
            <a:r>
              <a:rPr lang="en-US" altLang="ja-JP" sz="800" dirty="0">
                <a:solidFill>
                  <a:schemeClr val="bg1"/>
                </a:solidFill>
              </a:rPr>
              <a:t>Service acceptance</a:t>
            </a:r>
          </a:p>
        </p:txBody>
      </p:sp>
      <p:sp>
        <p:nvSpPr>
          <p:cNvPr id="34" name="矢印: 五方向 33">
            <a:extLst>
              <a:ext uri="{FF2B5EF4-FFF2-40B4-BE49-F238E27FC236}">
                <a16:creationId xmlns:a16="http://schemas.microsoft.com/office/drawing/2014/main" id="{D427E71B-77A5-42D6-BC8A-A0F1A3275CD6}"/>
              </a:ext>
            </a:extLst>
          </p:cNvPr>
          <p:cNvSpPr/>
          <p:nvPr/>
        </p:nvSpPr>
        <p:spPr>
          <a:xfrm>
            <a:off x="5916196" y="2571762"/>
            <a:ext cx="858263" cy="427427"/>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RELM) </a:t>
            </a:r>
          </a:p>
          <a:p>
            <a:pPr algn="ctr"/>
            <a:r>
              <a:rPr lang="en-US" altLang="ja-JP" sz="800" dirty="0">
                <a:solidFill>
                  <a:schemeClr val="bg1"/>
                </a:solidFill>
              </a:rPr>
              <a:t>Release and deployment</a:t>
            </a:r>
          </a:p>
        </p:txBody>
      </p:sp>
      <p:sp>
        <p:nvSpPr>
          <p:cNvPr id="35" name="正方形/長方形 34">
            <a:extLst>
              <a:ext uri="{FF2B5EF4-FFF2-40B4-BE49-F238E27FC236}">
                <a16:creationId xmlns:a16="http://schemas.microsoft.com/office/drawing/2014/main" id="{2EE9448B-4788-442B-ADF5-D2931046F6D5}"/>
              </a:ext>
            </a:extLst>
          </p:cNvPr>
          <p:cNvSpPr/>
          <p:nvPr/>
        </p:nvSpPr>
        <p:spPr>
          <a:xfrm>
            <a:off x="2390662" y="2330189"/>
            <a:ext cx="4483865" cy="7005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4E4E5FEF-7538-4484-8D29-5A6556246B37}"/>
              </a:ext>
            </a:extLst>
          </p:cNvPr>
          <p:cNvSpPr/>
          <p:nvPr/>
        </p:nvSpPr>
        <p:spPr>
          <a:xfrm>
            <a:off x="2492129" y="1568930"/>
            <a:ext cx="1732268" cy="1282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Installation and integration</a:t>
            </a:r>
            <a:endParaRPr kumimoji="1" lang="ja-JP" altLang="en-US" sz="1000" dirty="0">
              <a:solidFill>
                <a:schemeClr val="tx1"/>
              </a:solidFill>
            </a:endParaRPr>
          </a:p>
        </p:txBody>
      </p:sp>
      <p:sp>
        <p:nvSpPr>
          <p:cNvPr id="38" name="正方形/長方形 37">
            <a:extLst>
              <a:ext uri="{FF2B5EF4-FFF2-40B4-BE49-F238E27FC236}">
                <a16:creationId xmlns:a16="http://schemas.microsoft.com/office/drawing/2014/main" id="{954DBED4-CBC7-47EA-AA22-28B9DBE7A15F}"/>
              </a:ext>
            </a:extLst>
          </p:cNvPr>
          <p:cNvSpPr/>
          <p:nvPr/>
        </p:nvSpPr>
        <p:spPr>
          <a:xfrm>
            <a:off x="2401676" y="1534225"/>
            <a:ext cx="5961273" cy="58831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 name="直線コネクタ 38">
            <a:extLst>
              <a:ext uri="{FF2B5EF4-FFF2-40B4-BE49-F238E27FC236}">
                <a16:creationId xmlns:a16="http://schemas.microsoft.com/office/drawing/2014/main" id="{3BD1B542-73CB-48ED-A7D8-E0610BB85CDF}"/>
              </a:ext>
            </a:extLst>
          </p:cNvPr>
          <p:cNvCxnSpPr>
            <a:cxnSpLocks/>
            <a:stCxn id="43" idx="2"/>
            <a:endCxn id="44" idx="0"/>
          </p:cNvCxnSpPr>
          <p:nvPr/>
        </p:nvCxnSpPr>
        <p:spPr>
          <a:xfrm>
            <a:off x="4624195" y="3205695"/>
            <a:ext cx="0" cy="110957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B4F73398-8808-4AA3-851E-0D09731A4FF3}"/>
              </a:ext>
            </a:extLst>
          </p:cNvPr>
          <p:cNvSpPr/>
          <p:nvPr/>
        </p:nvSpPr>
        <p:spPr>
          <a:xfrm>
            <a:off x="296583" y="1438913"/>
            <a:ext cx="2110207" cy="271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lang="ja-JP" altLang="en-US" sz="1000" dirty="0">
              <a:solidFill>
                <a:schemeClr val="tx1"/>
              </a:solidFill>
            </a:endParaRPr>
          </a:p>
        </p:txBody>
      </p:sp>
      <p:sp>
        <p:nvSpPr>
          <p:cNvPr id="49" name="正方形/長方形 48">
            <a:extLst>
              <a:ext uri="{FF2B5EF4-FFF2-40B4-BE49-F238E27FC236}">
                <a16:creationId xmlns:a16="http://schemas.microsoft.com/office/drawing/2014/main" id="{8CD90F14-C6EB-414B-AC98-D1F97C59082B}"/>
              </a:ext>
            </a:extLst>
          </p:cNvPr>
          <p:cNvSpPr/>
          <p:nvPr/>
        </p:nvSpPr>
        <p:spPr>
          <a:xfrm>
            <a:off x="359664" y="1450107"/>
            <a:ext cx="8120383" cy="69963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四角形: 角を丸くする 43">
            <a:extLst>
              <a:ext uri="{FF2B5EF4-FFF2-40B4-BE49-F238E27FC236}">
                <a16:creationId xmlns:a16="http://schemas.microsoft.com/office/drawing/2014/main" id="{C101F9AA-BAC9-44C9-8977-33B4A4F3D91A}"/>
              </a:ext>
            </a:extLst>
          </p:cNvPr>
          <p:cNvSpPr/>
          <p:nvPr/>
        </p:nvSpPr>
        <p:spPr>
          <a:xfrm>
            <a:off x="2440880" y="4315267"/>
            <a:ext cx="4366629" cy="794766"/>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矢印: 五方向 44">
            <a:extLst>
              <a:ext uri="{FF2B5EF4-FFF2-40B4-BE49-F238E27FC236}">
                <a16:creationId xmlns:a16="http://schemas.microsoft.com/office/drawing/2014/main" id="{6584BD46-8240-4F06-98FF-89B084EDD246}"/>
              </a:ext>
            </a:extLst>
          </p:cNvPr>
          <p:cNvSpPr/>
          <p:nvPr/>
        </p:nvSpPr>
        <p:spPr>
          <a:xfrm>
            <a:off x="2492129" y="5475371"/>
            <a:ext cx="4282329" cy="28410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US06) Service management</a:t>
            </a:r>
          </a:p>
        </p:txBody>
      </p:sp>
      <p:sp>
        <p:nvSpPr>
          <p:cNvPr id="46" name="正方形/長方形 45">
            <a:extLst>
              <a:ext uri="{FF2B5EF4-FFF2-40B4-BE49-F238E27FC236}">
                <a16:creationId xmlns:a16="http://schemas.microsoft.com/office/drawing/2014/main" id="{31EE80D6-97D3-4FE7-8CDB-D9B751A2CB4B}"/>
              </a:ext>
            </a:extLst>
          </p:cNvPr>
          <p:cNvSpPr/>
          <p:nvPr/>
        </p:nvSpPr>
        <p:spPr>
          <a:xfrm>
            <a:off x="2431435" y="5296318"/>
            <a:ext cx="799943" cy="1454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rPr>
              <a:t>Utilization</a:t>
            </a:r>
            <a:endParaRPr kumimoji="1" lang="ja-JP" altLang="en-US" sz="1000" dirty="0">
              <a:solidFill>
                <a:schemeClr val="tx1"/>
              </a:solidFill>
            </a:endParaRPr>
          </a:p>
        </p:txBody>
      </p:sp>
      <p:sp>
        <p:nvSpPr>
          <p:cNvPr id="47" name="正方形/長方形 46">
            <a:extLst>
              <a:ext uri="{FF2B5EF4-FFF2-40B4-BE49-F238E27FC236}">
                <a16:creationId xmlns:a16="http://schemas.microsoft.com/office/drawing/2014/main" id="{74205242-149B-424E-9713-B0E113F2B7D0}"/>
              </a:ext>
            </a:extLst>
          </p:cNvPr>
          <p:cNvSpPr/>
          <p:nvPr/>
        </p:nvSpPr>
        <p:spPr>
          <a:xfrm>
            <a:off x="2390662" y="5267138"/>
            <a:ext cx="4483865" cy="54158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五方向 30">
            <a:extLst>
              <a:ext uri="{FF2B5EF4-FFF2-40B4-BE49-F238E27FC236}">
                <a16:creationId xmlns:a16="http://schemas.microsoft.com/office/drawing/2014/main" id="{4B3B47E6-2C53-4A64-9FD5-05B61CAE56FB}"/>
              </a:ext>
            </a:extLst>
          </p:cNvPr>
          <p:cNvSpPr/>
          <p:nvPr/>
        </p:nvSpPr>
        <p:spPr>
          <a:xfrm>
            <a:off x="5042344" y="2577305"/>
            <a:ext cx="865920" cy="416342"/>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CFMG) Configuration management</a:t>
            </a:r>
          </a:p>
        </p:txBody>
      </p:sp>
      <p:sp>
        <p:nvSpPr>
          <p:cNvPr id="36" name="矢印: 五方向 35">
            <a:extLst>
              <a:ext uri="{FF2B5EF4-FFF2-40B4-BE49-F238E27FC236}">
                <a16:creationId xmlns:a16="http://schemas.microsoft.com/office/drawing/2014/main" id="{DBC10B23-721E-4B21-93B8-DA72820705F7}"/>
              </a:ext>
            </a:extLst>
          </p:cNvPr>
          <p:cNvSpPr/>
          <p:nvPr/>
        </p:nvSpPr>
        <p:spPr>
          <a:xfrm>
            <a:off x="3342244" y="2581499"/>
            <a:ext cx="848828" cy="416342"/>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CHM)G Change management</a:t>
            </a:r>
          </a:p>
        </p:txBody>
      </p:sp>
      <p:sp>
        <p:nvSpPr>
          <p:cNvPr id="40" name="矢印: 五方向 39">
            <a:extLst>
              <a:ext uri="{FF2B5EF4-FFF2-40B4-BE49-F238E27FC236}">
                <a16:creationId xmlns:a16="http://schemas.microsoft.com/office/drawing/2014/main" id="{074FFD1E-A68C-4CFB-9E2C-31AD0E64364B}"/>
              </a:ext>
            </a:extLst>
          </p:cNvPr>
          <p:cNvSpPr/>
          <p:nvPr/>
        </p:nvSpPr>
        <p:spPr>
          <a:xfrm>
            <a:off x="4193626" y="2576906"/>
            <a:ext cx="848828" cy="423160"/>
          </a:xfrm>
          <a:prstGeom prst="homePlate">
            <a:avLst>
              <a:gd name="adj" fmla="val 836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ASMG) </a:t>
            </a:r>
            <a:br>
              <a:rPr lang="en-US" altLang="ja-JP" sz="800" dirty="0">
                <a:solidFill>
                  <a:schemeClr val="bg1"/>
                </a:solidFill>
              </a:rPr>
            </a:br>
            <a:r>
              <a:rPr lang="en-US" altLang="ja-JP" sz="800" dirty="0">
                <a:solidFill>
                  <a:schemeClr val="bg1"/>
                </a:solidFill>
              </a:rPr>
              <a:t>Asset management</a:t>
            </a:r>
          </a:p>
        </p:txBody>
      </p:sp>
      <p:sp>
        <p:nvSpPr>
          <p:cNvPr id="50" name="矢印: 五方向 49">
            <a:extLst>
              <a:ext uri="{FF2B5EF4-FFF2-40B4-BE49-F238E27FC236}">
                <a16:creationId xmlns:a16="http://schemas.microsoft.com/office/drawing/2014/main" id="{6F721214-D0EB-4192-AE06-5B6DCC68CF6D}"/>
              </a:ext>
            </a:extLst>
          </p:cNvPr>
          <p:cNvSpPr/>
          <p:nvPr/>
        </p:nvSpPr>
        <p:spPr>
          <a:xfrm>
            <a:off x="7230795" y="4541604"/>
            <a:ext cx="1001486" cy="55181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EV06) </a:t>
            </a:r>
            <a:br>
              <a:rPr lang="en-US" altLang="ja-JP" sz="800" dirty="0">
                <a:solidFill>
                  <a:schemeClr val="tx1"/>
                </a:solidFill>
              </a:rPr>
            </a:br>
            <a:r>
              <a:rPr lang="en-US" altLang="ja-JP" sz="800" dirty="0">
                <a:solidFill>
                  <a:schemeClr val="tx1"/>
                </a:solidFill>
              </a:rPr>
              <a:t>Asset </a:t>
            </a:r>
            <a:br>
              <a:rPr lang="en-US" altLang="ja-JP" sz="800" dirty="0">
                <a:solidFill>
                  <a:schemeClr val="tx1"/>
                </a:solidFill>
              </a:rPr>
            </a:br>
            <a:r>
              <a:rPr lang="en-US" altLang="ja-JP" sz="800" dirty="0">
                <a:solidFill>
                  <a:schemeClr val="tx1"/>
                </a:solidFill>
              </a:rPr>
              <a:t>management and evaluation</a:t>
            </a:r>
          </a:p>
        </p:txBody>
      </p:sp>
      <p:sp>
        <p:nvSpPr>
          <p:cNvPr id="51" name="正方形/長方形 50">
            <a:extLst>
              <a:ext uri="{FF2B5EF4-FFF2-40B4-BE49-F238E27FC236}">
                <a16:creationId xmlns:a16="http://schemas.microsoft.com/office/drawing/2014/main" id="{6893F68F-D3B4-4B75-B349-F3C773735130}"/>
              </a:ext>
            </a:extLst>
          </p:cNvPr>
          <p:cNvSpPr/>
          <p:nvPr/>
        </p:nvSpPr>
        <p:spPr>
          <a:xfrm>
            <a:off x="6913731" y="4157566"/>
            <a:ext cx="1591410" cy="100578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2CED793B-6093-4FC6-BA36-992B6AAA9110}"/>
              </a:ext>
            </a:extLst>
          </p:cNvPr>
          <p:cNvSpPr/>
          <p:nvPr/>
        </p:nvSpPr>
        <p:spPr>
          <a:xfrm>
            <a:off x="6846712" y="4243157"/>
            <a:ext cx="1001487" cy="1931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Evaluation &amp; Improvement</a:t>
            </a:r>
            <a:endParaRPr kumimoji="1" lang="ja-JP" altLang="en-US" sz="1000" dirty="0">
              <a:solidFill>
                <a:schemeClr val="tx1"/>
              </a:solidFill>
            </a:endParaRPr>
          </a:p>
        </p:txBody>
      </p:sp>
      <p:cxnSp>
        <p:nvCxnSpPr>
          <p:cNvPr id="53" name="直線コネクタ 52">
            <a:extLst>
              <a:ext uri="{FF2B5EF4-FFF2-40B4-BE49-F238E27FC236}">
                <a16:creationId xmlns:a16="http://schemas.microsoft.com/office/drawing/2014/main" id="{799DF285-874F-4CBF-AA65-09D2325C9112}"/>
              </a:ext>
            </a:extLst>
          </p:cNvPr>
          <p:cNvCxnSpPr>
            <a:cxnSpLocks/>
            <a:endCxn id="50" idx="0"/>
          </p:cNvCxnSpPr>
          <p:nvPr/>
        </p:nvCxnSpPr>
        <p:spPr>
          <a:xfrm>
            <a:off x="7698411" y="3097964"/>
            <a:ext cx="7123" cy="144364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C71821FD-1E74-4439-A451-17D44A3EF4AB}"/>
              </a:ext>
            </a:extLst>
          </p:cNvPr>
          <p:cNvCxnSpPr>
            <a:cxnSpLocks/>
          </p:cNvCxnSpPr>
          <p:nvPr/>
        </p:nvCxnSpPr>
        <p:spPr>
          <a:xfrm>
            <a:off x="4624195" y="3110642"/>
            <a:ext cx="310043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吹き出し: 角を丸めた四角形 59">
            <a:extLst>
              <a:ext uri="{FF2B5EF4-FFF2-40B4-BE49-F238E27FC236}">
                <a16:creationId xmlns:a16="http://schemas.microsoft.com/office/drawing/2014/main" id="{E37A8DEC-C820-4F11-8CD8-3E5F916FF104}"/>
              </a:ext>
            </a:extLst>
          </p:cNvPr>
          <p:cNvSpPr/>
          <p:nvPr/>
        </p:nvSpPr>
        <p:spPr>
          <a:xfrm>
            <a:off x="4924155" y="3517638"/>
            <a:ext cx="1322410" cy="286047"/>
          </a:xfrm>
          <a:prstGeom prst="wedgeRoundRectCallout">
            <a:avLst>
              <a:gd name="adj1" fmla="val -69377"/>
              <a:gd name="adj2" fmla="val 3329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Service transition </a:t>
            </a:r>
            <a:endParaRPr kumimoji="1" lang="ja-JP" altLang="en-US" sz="800" dirty="0">
              <a:solidFill>
                <a:schemeClr val="tx1"/>
              </a:solidFill>
            </a:endParaRPr>
          </a:p>
        </p:txBody>
      </p:sp>
      <p:sp>
        <p:nvSpPr>
          <p:cNvPr id="61" name="吹き出し: 角を丸めた四角形 60">
            <a:extLst>
              <a:ext uri="{FF2B5EF4-FFF2-40B4-BE49-F238E27FC236}">
                <a16:creationId xmlns:a16="http://schemas.microsoft.com/office/drawing/2014/main" id="{787868AE-F370-4F6C-85F3-F96FB3A76DF4}"/>
              </a:ext>
            </a:extLst>
          </p:cNvPr>
          <p:cNvSpPr/>
          <p:nvPr/>
        </p:nvSpPr>
        <p:spPr>
          <a:xfrm>
            <a:off x="7872250" y="3528927"/>
            <a:ext cx="809171" cy="286047"/>
          </a:xfrm>
          <a:prstGeom prst="wedgeRoundRectCallout">
            <a:avLst>
              <a:gd name="adj1" fmla="val -69377"/>
              <a:gd name="adj2" fmla="val 3329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Asset management</a:t>
            </a:r>
            <a:endParaRPr kumimoji="1" lang="ja-JP" altLang="en-US" sz="800" dirty="0">
              <a:solidFill>
                <a:schemeClr val="tx1"/>
              </a:solidFill>
            </a:endParaRPr>
          </a:p>
        </p:txBody>
      </p:sp>
      <p:cxnSp>
        <p:nvCxnSpPr>
          <p:cNvPr id="56" name="直線コネクタ 55">
            <a:extLst>
              <a:ext uri="{FF2B5EF4-FFF2-40B4-BE49-F238E27FC236}">
                <a16:creationId xmlns:a16="http://schemas.microsoft.com/office/drawing/2014/main" id="{D56A2A37-E450-4BC6-97DD-E48B0785B673}"/>
              </a:ext>
            </a:extLst>
          </p:cNvPr>
          <p:cNvCxnSpPr>
            <a:cxnSpLocks/>
          </p:cNvCxnSpPr>
          <p:nvPr/>
        </p:nvCxnSpPr>
        <p:spPr>
          <a:xfrm>
            <a:off x="4624195" y="3002964"/>
            <a:ext cx="0" cy="10767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139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4" name="直線コネクタ 63">
            <a:extLst>
              <a:ext uri="{FF2B5EF4-FFF2-40B4-BE49-F238E27FC236}">
                <a16:creationId xmlns:a16="http://schemas.microsoft.com/office/drawing/2014/main" id="{D9CF25CA-69C5-4A4A-8B85-705D11CED01D}"/>
              </a:ext>
            </a:extLst>
          </p:cNvPr>
          <p:cNvCxnSpPr>
            <a:cxnSpLocks/>
            <a:stCxn id="63" idx="2"/>
            <a:endCxn id="33" idx="0"/>
          </p:cNvCxnSpPr>
          <p:nvPr/>
        </p:nvCxnSpPr>
        <p:spPr>
          <a:xfrm flipH="1">
            <a:off x="2498941" y="3153574"/>
            <a:ext cx="3023" cy="252221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BC3FD8A-FCA6-42CE-B175-2B5377E6E002}"/>
              </a:ext>
            </a:extLst>
          </p:cNvPr>
          <p:cNvCxnSpPr>
            <a:cxnSpLocks/>
          </p:cNvCxnSpPr>
          <p:nvPr/>
        </p:nvCxnSpPr>
        <p:spPr>
          <a:xfrm>
            <a:off x="4802039" y="4597400"/>
            <a:ext cx="0" cy="1778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AA5962F1-7A2E-4ECC-A6DE-982F3DDFAE5C}"/>
              </a:ext>
            </a:extLst>
          </p:cNvPr>
          <p:cNvCxnSpPr>
            <a:cxnSpLocks/>
          </p:cNvCxnSpPr>
          <p:nvPr/>
        </p:nvCxnSpPr>
        <p:spPr>
          <a:xfrm>
            <a:off x="5095928" y="3607398"/>
            <a:ext cx="0" cy="20683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45F0CA21-3CA6-414D-9CF1-FFBB7CA1B648}"/>
              </a:ext>
            </a:extLst>
          </p:cNvPr>
          <p:cNvCxnSpPr>
            <a:cxnSpLocks/>
            <a:stCxn id="65" idx="2"/>
            <a:endCxn id="34" idx="0"/>
          </p:cNvCxnSpPr>
          <p:nvPr/>
        </p:nvCxnSpPr>
        <p:spPr>
          <a:xfrm>
            <a:off x="4943945" y="2943049"/>
            <a:ext cx="3420" cy="23878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8BAB0E74-7AB0-462E-9E53-0B059D2A0D80}"/>
              </a:ext>
            </a:extLst>
          </p:cNvPr>
          <p:cNvSpPr>
            <a:spLocks noGrp="1"/>
          </p:cNvSpPr>
          <p:nvPr>
            <p:ph type="sldNum" sz="quarter" idx="12"/>
          </p:nvPr>
        </p:nvSpPr>
        <p:spPr>
          <a:xfrm>
            <a:off x="8256760" y="6381750"/>
            <a:ext cx="430040" cy="287338"/>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7. Life cycle process : Service operation</a:t>
            </a:r>
            <a:endParaRPr kumimoji="1" lang="ja-JP" altLang="en-US" sz="1200" b="1" u="sng" dirty="0"/>
          </a:p>
        </p:txBody>
      </p:sp>
      <p:sp>
        <p:nvSpPr>
          <p:cNvPr id="91" name="正方形/長方形 90">
            <a:extLst>
              <a:ext uri="{FF2B5EF4-FFF2-40B4-BE49-F238E27FC236}">
                <a16:creationId xmlns:a16="http://schemas.microsoft.com/office/drawing/2014/main" id="{96137DBD-5102-42BD-8CD4-0360AB7C9A12}"/>
              </a:ext>
            </a:extLst>
          </p:cNvPr>
          <p:cNvSpPr/>
          <p:nvPr/>
        </p:nvSpPr>
        <p:spPr>
          <a:xfrm>
            <a:off x="324428" y="1331458"/>
            <a:ext cx="152755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Delivery and operation</a:t>
            </a:r>
            <a:endParaRPr kumimoji="1"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359665" y="2102409"/>
            <a:ext cx="119186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Service transition</a:t>
            </a:r>
            <a:endParaRPr kumimoji="1" lang="ja-JP" altLang="en-US" sz="1000" dirty="0">
              <a:solidFill>
                <a:schemeClr val="tx1"/>
              </a:solidFill>
            </a:endParaRPr>
          </a:p>
        </p:txBody>
      </p:sp>
      <p:sp>
        <p:nvSpPr>
          <p:cNvPr id="101" name="矢印: 五方向 100">
            <a:extLst>
              <a:ext uri="{FF2B5EF4-FFF2-40B4-BE49-F238E27FC236}">
                <a16:creationId xmlns:a16="http://schemas.microsoft.com/office/drawing/2014/main" id="{C4524333-B62B-4BBB-892F-8024EA701F28}"/>
              </a:ext>
            </a:extLst>
          </p:cNvPr>
          <p:cNvSpPr/>
          <p:nvPr/>
        </p:nvSpPr>
        <p:spPr>
          <a:xfrm>
            <a:off x="1570955" y="1706451"/>
            <a:ext cx="1888819" cy="152327"/>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SLMO) Service level management</a:t>
            </a:r>
            <a:endParaRPr kumimoji="1" lang="ja-JP" altLang="en-US" sz="800" dirty="0">
              <a:solidFill>
                <a:schemeClr val="bg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66514"/>
            <a:ext cx="8319042" cy="26648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469253"/>
            <a:ext cx="8319042" cy="16438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60095"/>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84859" y="4420047"/>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24" name="正方形/長方形 23">
            <a:extLst>
              <a:ext uri="{FF2B5EF4-FFF2-40B4-BE49-F238E27FC236}">
                <a16:creationId xmlns:a16="http://schemas.microsoft.com/office/drawing/2014/main" id="{64DD956F-4DA2-47A4-B383-F0AE05406C8C}"/>
              </a:ext>
            </a:extLst>
          </p:cNvPr>
          <p:cNvSpPr/>
          <p:nvPr/>
        </p:nvSpPr>
        <p:spPr>
          <a:xfrm>
            <a:off x="405344" y="1606616"/>
            <a:ext cx="3291920" cy="4664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五方向 24">
            <a:extLst>
              <a:ext uri="{FF2B5EF4-FFF2-40B4-BE49-F238E27FC236}">
                <a16:creationId xmlns:a16="http://schemas.microsoft.com/office/drawing/2014/main" id="{2307A28E-0FC9-4D63-8544-48EBEF4E305F}"/>
              </a:ext>
            </a:extLst>
          </p:cNvPr>
          <p:cNvSpPr/>
          <p:nvPr/>
        </p:nvSpPr>
        <p:spPr>
          <a:xfrm>
            <a:off x="1570955" y="1907876"/>
            <a:ext cx="1888821" cy="129995"/>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AVMT) Availability management</a:t>
            </a:r>
          </a:p>
        </p:txBody>
      </p:sp>
      <p:sp>
        <p:nvSpPr>
          <p:cNvPr id="26" name="正方形/長方形 25">
            <a:extLst>
              <a:ext uri="{FF2B5EF4-FFF2-40B4-BE49-F238E27FC236}">
                <a16:creationId xmlns:a16="http://schemas.microsoft.com/office/drawing/2014/main" id="{0673E286-9A17-4EB2-B9C4-3736BB8ABEDB}"/>
              </a:ext>
            </a:extLst>
          </p:cNvPr>
          <p:cNvSpPr/>
          <p:nvPr/>
        </p:nvSpPr>
        <p:spPr>
          <a:xfrm>
            <a:off x="359666" y="1380751"/>
            <a:ext cx="5785040" cy="239807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2EE9448B-4788-442B-ADF5-D2931046F6D5}"/>
              </a:ext>
            </a:extLst>
          </p:cNvPr>
          <p:cNvSpPr/>
          <p:nvPr/>
        </p:nvSpPr>
        <p:spPr>
          <a:xfrm>
            <a:off x="394315" y="2126958"/>
            <a:ext cx="3302949" cy="43412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5FE59D9B-824A-4A17-AD7A-F54C08409A4B}"/>
              </a:ext>
            </a:extLst>
          </p:cNvPr>
          <p:cNvSpPr/>
          <p:nvPr/>
        </p:nvSpPr>
        <p:spPr>
          <a:xfrm>
            <a:off x="403494" y="1560489"/>
            <a:ext cx="1019537"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Service design</a:t>
            </a:r>
            <a:endParaRPr kumimoji="1" lang="ja-JP" altLang="en-US" sz="1000" dirty="0">
              <a:solidFill>
                <a:schemeClr val="tx1"/>
              </a:solidFill>
            </a:endParaRPr>
          </a:p>
        </p:txBody>
      </p:sp>
      <p:sp>
        <p:nvSpPr>
          <p:cNvPr id="31" name="矢印: 五方向 30">
            <a:extLst>
              <a:ext uri="{FF2B5EF4-FFF2-40B4-BE49-F238E27FC236}">
                <a16:creationId xmlns:a16="http://schemas.microsoft.com/office/drawing/2014/main" id="{A4A9AB6A-C156-4006-BC86-AE90C7F433A7}"/>
              </a:ext>
            </a:extLst>
          </p:cNvPr>
          <p:cNvSpPr/>
          <p:nvPr/>
        </p:nvSpPr>
        <p:spPr>
          <a:xfrm>
            <a:off x="4004196" y="4776755"/>
            <a:ext cx="1904801" cy="328893"/>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DV12) </a:t>
            </a:r>
          </a:p>
          <a:p>
            <a:pPr algn="ctr"/>
            <a:r>
              <a:rPr lang="en-US" altLang="ja-JP" sz="800" dirty="0">
                <a:solidFill>
                  <a:schemeClr val="tx1"/>
                </a:solidFill>
              </a:rPr>
              <a:t>Software Maintenance</a:t>
            </a:r>
            <a:endParaRPr kumimoji="1" lang="ja-JP" altLang="en-US" sz="800" dirty="0">
              <a:solidFill>
                <a:schemeClr val="tx1"/>
              </a:solidFill>
            </a:endParaRPr>
          </a:p>
        </p:txBody>
      </p:sp>
      <p:sp>
        <p:nvSpPr>
          <p:cNvPr id="27" name="正方形/長方形 26">
            <a:extLst>
              <a:ext uri="{FF2B5EF4-FFF2-40B4-BE49-F238E27FC236}">
                <a16:creationId xmlns:a16="http://schemas.microsoft.com/office/drawing/2014/main" id="{F67D457E-C8EF-4472-AF15-DB5D5D8DEB5C}"/>
              </a:ext>
            </a:extLst>
          </p:cNvPr>
          <p:cNvSpPr/>
          <p:nvPr/>
        </p:nvSpPr>
        <p:spPr>
          <a:xfrm>
            <a:off x="264588" y="4726871"/>
            <a:ext cx="1041885" cy="1454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28" name="正方形/長方形 27">
            <a:extLst>
              <a:ext uri="{FF2B5EF4-FFF2-40B4-BE49-F238E27FC236}">
                <a16:creationId xmlns:a16="http://schemas.microsoft.com/office/drawing/2014/main" id="{1302A9A1-2F22-4E71-B599-4C42550CA4D9}"/>
              </a:ext>
            </a:extLst>
          </p:cNvPr>
          <p:cNvSpPr/>
          <p:nvPr/>
        </p:nvSpPr>
        <p:spPr>
          <a:xfrm>
            <a:off x="370618" y="4707239"/>
            <a:ext cx="7959013" cy="46792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3CC0E585-32D4-46D3-A6C6-DAE12B02E592}"/>
              </a:ext>
            </a:extLst>
          </p:cNvPr>
          <p:cNvSpPr/>
          <p:nvPr/>
        </p:nvSpPr>
        <p:spPr>
          <a:xfrm>
            <a:off x="3788560" y="1597960"/>
            <a:ext cx="2325948" cy="20893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矢印: 五方向 32">
            <a:extLst>
              <a:ext uri="{FF2B5EF4-FFF2-40B4-BE49-F238E27FC236}">
                <a16:creationId xmlns:a16="http://schemas.microsoft.com/office/drawing/2014/main" id="{48A84CE1-CA2A-47C5-AE5A-BF73F662A260}"/>
              </a:ext>
            </a:extLst>
          </p:cNvPr>
          <p:cNvSpPr/>
          <p:nvPr/>
        </p:nvSpPr>
        <p:spPr>
          <a:xfrm>
            <a:off x="1561630" y="5675786"/>
            <a:ext cx="1900875" cy="278548"/>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US03) </a:t>
            </a:r>
          </a:p>
          <a:p>
            <a:pPr algn="ctr"/>
            <a:r>
              <a:rPr lang="en-US" altLang="ja-JP" sz="800" dirty="0">
                <a:solidFill>
                  <a:schemeClr val="tx1"/>
                </a:solidFill>
              </a:rPr>
              <a:t>System operations management</a:t>
            </a:r>
          </a:p>
        </p:txBody>
      </p:sp>
      <p:sp>
        <p:nvSpPr>
          <p:cNvPr id="34" name="矢印: 五方向 33">
            <a:extLst>
              <a:ext uri="{FF2B5EF4-FFF2-40B4-BE49-F238E27FC236}">
                <a16:creationId xmlns:a16="http://schemas.microsoft.com/office/drawing/2014/main" id="{D5537D95-7239-4AE5-8B8E-7246F9551A56}"/>
              </a:ext>
            </a:extLst>
          </p:cNvPr>
          <p:cNvSpPr/>
          <p:nvPr/>
        </p:nvSpPr>
        <p:spPr>
          <a:xfrm>
            <a:off x="4008618" y="5330931"/>
            <a:ext cx="1904802" cy="289741"/>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US04)</a:t>
            </a:r>
          </a:p>
          <a:p>
            <a:pPr algn="ctr"/>
            <a:r>
              <a:rPr lang="en-US" altLang="ja-JP" sz="800" dirty="0">
                <a:solidFill>
                  <a:schemeClr val="tx1"/>
                </a:solidFill>
              </a:rPr>
              <a:t>Website operations management</a:t>
            </a:r>
          </a:p>
        </p:txBody>
      </p:sp>
      <p:sp>
        <p:nvSpPr>
          <p:cNvPr id="37" name="矢印: 五方向 36">
            <a:extLst>
              <a:ext uri="{FF2B5EF4-FFF2-40B4-BE49-F238E27FC236}">
                <a16:creationId xmlns:a16="http://schemas.microsoft.com/office/drawing/2014/main" id="{B21AAF31-CB44-4F86-B286-4C48A68E8974}"/>
              </a:ext>
            </a:extLst>
          </p:cNvPr>
          <p:cNvSpPr/>
          <p:nvPr/>
        </p:nvSpPr>
        <p:spPr>
          <a:xfrm>
            <a:off x="4029011" y="5667105"/>
            <a:ext cx="1904802" cy="32830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US05) </a:t>
            </a:r>
          </a:p>
          <a:p>
            <a:pPr algn="ctr"/>
            <a:r>
              <a:rPr lang="en-US" altLang="ja-JP" sz="800" dirty="0">
                <a:solidFill>
                  <a:schemeClr val="tx1"/>
                </a:solidFill>
              </a:rPr>
              <a:t>Facility operations management</a:t>
            </a:r>
          </a:p>
        </p:txBody>
      </p:sp>
      <p:sp>
        <p:nvSpPr>
          <p:cNvPr id="41" name="矢印: 五方向 40">
            <a:extLst>
              <a:ext uri="{FF2B5EF4-FFF2-40B4-BE49-F238E27FC236}">
                <a16:creationId xmlns:a16="http://schemas.microsoft.com/office/drawing/2014/main" id="{E3B716FA-C9B9-4573-9353-AB1C19F92BAB}"/>
              </a:ext>
            </a:extLst>
          </p:cNvPr>
          <p:cNvSpPr/>
          <p:nvPr/>
        </p:nvSpPr>
        <p:spPr>
          <a:xfrm>
            <a:off x="4013000" y="2751395"/>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SYSP) System software</a:t>
            </a:r>
          </a:p>
        </p:txBody>
      </p:sp>
      <p:sp>
        <p:nvSpPr>
          <p:cNvPr id="42" name="矢印: 五方向 41">
            <a:extLst>
              <a:ext uri="{FF2B5EF4-FFF2-40B4-BE49-F238E27FC236}">
                <a16:creationId xmlns:a16="http://schemas.microsoft.com/office/drawing/2014/main" id="{AADB1F35-4E53-40B2-9B42-9219CDBFA6F9}"/>
              </a:ext>
            </a:extLst>
          </p:cNvPr>
          <p:cNvSpPr/>
          <p:nvPr/>
        </p:nvSpPr>
        <p:spPr>
          <a:xfrm>
            <a:off x="1577495" y="2632993"/>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CPMG) Capacity management</a:t>
            </a:r>
          </a:p>
        </p:txBody>
      </p:sp>
      <p:sp>
        <p:nvSpPr>
          <p:cNvPr id="43" name="矢印: 五方向 42">
            <a:extLst>
              <a:ext uri="{FF2B5EF4-FFF2-40B4-BE49-F238E27FC236}">
                <a16:creationId xmlns:a16="http://schemas.microsoft.com/office/drawing/2014/main" id="{590680F6-195F-4A01-A9ED-FD76BD4A39B8}"/>
              </a:ext>
            </a:extLst>
          </p:cNvPr>
          <p:cNvSpPr/>
          <p:nvPr/>
        </p:nvSpPr>
        <p:spPr>
          <a:xfrm>
            <a:off x="1577495" y="3233768"/>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SCAD) Security administration</a:t>
            </a:r>
          </a:p>
        </p:txBody>
      </p:sp>
      <p:sp>
        <p:nvSpPr>
          <p:cNvPr id="44" name="矢印: 五方向 43">
            <a:extLst>
              <a:ext uri="{FF2B5EF4-FFF2-40B4-BE49-F238E27FC236}">
                <a16:creationId xmlns:a16="http://schemas.microsoft.com/office/drawing/2014/main" id="{9A2589E1-930B-4CB1-8BE8-2FFC238C2746}"/>
              </a:ext>
            </a:extLst>
          </p:cNvPr>
          <p:cNvSpPr/>
          <p:nvPr/>
        </p:nvSpPr>
        <p:spPr>
          <a:xfrm>
            <a:off x="1561742" y="3429162"/>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PENT) Penetration testing</a:t>
            </a:r>
          </a:p>
        </p:txBody>
      </p:sp>
      <p:sp>
        <p:nvSpPr>
          <p:cNvPr id="48" name="矢印: 五方向 47">
            <a:extLst>
              <a:ext uri="{FF2B5EF4-FFF2-40B4-BE49-F238E27FC236}">
                <a16:creationId xmlns:a16="http://schemas.microsoft.com/office/drawing/2014/main" id="{AE7DB8DF-5346-465A-B03F-5A02372770F4}"/>
              </a:ext>
            </a:extLst>
          </p:cNvPr>
          <p:cNvSpPr/>
          <p:nvPr/>
        </p:nvSpPr>
        <p:spPr>
          <a:xfrm>
            <a:off x="4008618" y="1885725"/>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REFN) Radio frequency engineering</a:t>
            </a:r>
          </a:p>
        </p:txBody>
      </p:sp>
      <p:sp>
        <p:nvSpPr>
          <p:cNvPr id="49" name="矢印: 五方向 48">
            <a:extLst>
              <a:ext uri="{FF2B5EF4-FFF2-40B4-BE49-F238E27FC236}">
                <a16:creationId xmlns:a16="http://schemas.microsoft.com/office/drawing/2014/main" id="{F79F9E2D-DE9D-45C8-A08C-3C44B6FD542F}"/>
              </a:ext>
            </a:extLst>
          </p:cNvPr>
          <p:cNvSpPr/>
          <p:nvPr/>
        </p:nvSpPr>
        <p:spPr>
          <a:xfrm>
            <a:off x="4000766" y="2161205"/>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ASUP) Application support</a:t>
            </a:r>
          </a:p>
        </p:txBody>
      </p:sp>
      <p:sp>
        <p:nvSpPr>
          <p:cNvPr id="50" name="矢印: 五方向 49">
            <a:extLst>
              <a:ext uri="{FF2B5EF4-FFF2-40B4-BE49-F238E27FC236}">
                <a16:creationId xmlns:a16="http://schemas.microsoft.com/office/drawing/2014/main" id="{03321CC3-3593-474F-95D9-4EBA0729A39E}"/>
              </a:ext>
            </a:extLst>
          </p:cNvPr>
          <p:cNvSpPr/>
          <p:nvPr/>
        </p:nvSpPr>
        <p:spPr>
          <a:xfrm>
            <a:off x="4013000" y="3239631"/>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ITOP) IT infrastructure</a:t>
            </a:r>
          </a:p>
        </p:txBody>
      </p:sp>
      <p:sp>
        <p:nvSpPr>
          <p:cNvPr id="51" name="矢印: 五方向 50">
            <a:extLst>
              <a:ext uri="{FF2B5EF4-FFF2-40B4-BE49-F238E27FC236}">
                <a16:creationId xmlns:a16="http://schemas.microsoft.com/office/drawing/2014/main" id="{7FF5EAE4-EAD4-49E2-B4D8-5E05BDA467CD}"/>
              </a:ext>
            </a:extLst>
          </p:cNvPr>
          <p:cNvSpPr/>
          <p:nvPr/>
        </p:nvSpPr>
        <p:spPr>
          <a:xfrm>
            <a:off x="4013000" y="2349518"/>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DBAD) Database administration</a:t>
            </a:r>
          </a:p>
        </p:txBody>
      </p:sp>
      <p:sp>
        <p:nvSpPr>
          <p:cNvPr id="52" name="矢印: 五方向 51">
            <a:extLst>
              <a:ext uri="{FF2B5EF4-FFF2-40B4-BE49-F238E27FC236}">
                <a16:creationId xmlns:a16="http://schemas.microsoft.com/office/drawing/2014/main" id="{DE893EA5-9FB8-4456-BE43-0832AB362B70}"/>
              </a:ext>
            </a:extLst>
          </p:cNvPr>
          <p:cNvSpPr/>
          <p:nvPr/>
        </p:nvSpPr>
        <p:spPr>
          <a:xfrm>
            <a:off x="4013000" y="3047090"/>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STMG) Storage management</a:t>
            </a:r>
          </a:p>
        </p:txBody>
      </p:sp>
      <p:sp>
        <p:nvSpPr>
          <p:cNvPr id="53" name="矢印: 五方向 52">
            <a:extLst>
              <a:ext uri="{FF2B5EF4-FFF2-40B4-BE49-F238E27FC236}">
                <a16:creationId xmlns:a16="http://schemas.microsoft.com/office/drawing/2014/main" id="{7CA4FD6B-8234-42CD-8D92-76D31719EF8F}"/>
              </a:ext>
            </a:extLst>
          </p:cNvPr>
          <p:cNvSpPr/>
          <p:nvPr/>
        </p:nvSpPr>
        <p:spPr>
          <a:xfrm>
            <a:off x="4013000" y="2554037"/>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NTAS) Network support</a:t>
            </a:r>
          </a:p>
        </p:txBody>
      </p:sp>
      <p:sp>
        <p:nvSpPr>
          <p:cNvPr id="54" name="矢印: 五方向 53">
            <a:extLst>
              <a:ext uri="{FF2B5EF4-FFF2-40B4-BE49-F238E27FC236}">
                <a16:creationId xmlns:a16="http://schemas.microsoft.com/office/drawing/2014/main" id="{FAAE316A-4EFA-4DB3-A439-A2F41C4E5781}"/>
              </a:ext>
            </a:extLst>
          </p:cNvPr>
          <p:cNvSpPr/>
          <p:nvPr/>
        </p:nvSpPr>
        <p:spPr>
          <a:xfrm>
            <a:off x="1577495" y="2981543"/>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PBMG) Problem management</a:t>
            </a:r>
          </a:p>
        </p:txBody>
      </p:sp>
      <p:sp>
        <p:nvSpPr>
          <p:cNvPr id="55" name="矢印: 五方向 54">
            <a:extLst>
              <a:ext uri="{FF2B5EF4-FFF2-40B4-BE49-F238E27FC236}">
                <a16:creationId xmlns:a16="http://schemas.microsoft.com/office/drawing/2014/main" id="{82BA19D5-0751-4210-99EE-9CE4BFEB3526}"/>
              </a:ext>
            </a:extLst>
          </p:cNvPr>
          <p:cNvSpPr/>
          <p:nvPr/>
        </p:nvSpPr>
        <p:spPr>
          <a:xfrm>
            <a:off x="1577495" y="2812221"/>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USUP) Incident management</a:t>
            </a:r>
          </a:p>
        </p:txBody>
      </p:sp>
      <p:sp>
        <p:nvSpPr>
          <p:cNvPr id="56" name="矢印: 五方向 55">
            <a:extLst>
              <a:ext uri="{FF2B5EF4-FFF2-40B4-BE49-F238E27FC236}">
                <a16:creationId xmlns:a16="http://schemas.microsoft.com/office/drawing/2014/main" id="{C5B79689-8280-47D9-A99E-2789E0BF9291}"/>
              </a:ext>
            </a:extLst>
          </p:cNvPr>
          <p:cNvSpPr/>
          <p:nvPr/>
        </p:nvSpPr>
        <p:spPr>
          <a:xfrm>
            <a:off x="4013000" y="3461989"/>
            <a:ext cx="1882279" cy="145409"/>
          </a:xfrm>
          <a:prstGeom prst="homePlate">
            <a:avLst>
              <a:gd name="adj" fmla="val 12073"/>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DCMA) Facilities management</a:t>
            </a:r>
          </a:p>
        </p:txBody>
      </p:sp>
      <p:sp>
        <p:nvSpPr>
          <p:cNvPr id="57" name="正方形/長方形 56">
            <a:extLst>
              <a:ext uri="{FF2B5EF4-FFF2-40B4-BE49-F238E27FC236}">
                <a16:creationId xmlns:a16="http://schemas.microsoft.com/office/drawing/2014/main" id="{89CA8B7E-99FD-47E5-B0E2-284E40BEB2F6}"/>
              </a:ext>
            </a:extLst>
          </p:cNvPr>
          <p:cNvSpPr/>
          <p:nvPr/>
        </p:nvSpPr>
        <p:spPr>
          <a:xfrm>
            <a:off x="3788560" y="1540973"/>
            <a:ext cx="1321956"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Service operation</a:t>
            </a:r>
            <a:endParaRPr kumimoji="1" lang="ja-JP" altLang="en-US" sz="1000" dirty="0">
              <a:solidFill>
                <a:schemeClr val="tx1"/>
              </a:solidFill>
            </a:endParaRPr>
          </a:p>
        </p:txBody>
      </p:sp>
      <p:sp>
        <p:nvSpPr>
          <p:cNvPr id="59" name="正方形/長方形 58">
            <a:extLst>
              <a:ext uri="{FF2B5EF4-FFF2-40B4-BE49-F238E27FC236}">
                <a16:creationId xmlns:a16="http://schemas.microsoft.com/office/drawing/2014/main" id="{E8B763BB-CE43-47A1-89AC-C9912F70C4A6}"/>
              </a:ext>
            </a:extLst>
          </p:cNvPr>
          <p:cNvSpPr/>
          <p:nvPr/>
        </p:nvSpPr>
        <p:spPr>
          <a:xfrm>
            <a:off x="392654" y="2564606"/>
            <a:ext cx="117830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Service operation</a:t>
            </a:r>
            <a:endParaRPr kumimoji="1" lang="ja-JP" altLang="en-US" sz="1000" dirty="0">
              <a:solidFill>
                <a:schemeClr val="tx1"/>
              </a:solidFill>
            </a:endParaRPr>
          </a:p>
        </p:txBody>
      </p:sp>
      <p:sp>
        <p:nvSpPr>
          <p:cNvPr id="60" name="正方形/長方形 59">
            <a:extLst>
              <a:ext uri="{FF2B5EF4-FFF2-40B4-BE49-F238E27FC236}">
                <a16:creationId xmlns:a16="http://schemas.microsoft.com/office/drawing/2014/main" id="{9CFE7D70-C757-4C4D-BC14-05CCA5D6E87E}"/>
              </a:ext>
            </a:extLst>
          </p:cNvPr>
          <p:cNvSpPr/>
          <p:nvPr/>
        </p:nvSpPr>
        <p:spPr>
          <a:xfrm>
            <a:off x="403494" y="2598849"/>
            <a:ext cx="3302949" cy="10997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a:extLst>
              <a:ext uri="{FF2B5EF4-FFF2-40B4-BE49-F238E27FC236}">
                <a16:creationId xmlns:a16="http://schemas.microsoft.com/office/drawing/2014/main" id="{CD53973D-41C2-4FAC-887A-C8775FDAC78A}"/>
              </a:ext>
            </a:extLst>
          </p:cNvPr>
          <p:cNvSpPr/>
          <p:nvPr/>
        </p:nvSpPr>
        <p:spPr>
          <a:xfrm>
            <a:off x="261954" y="5302088"/>
            <a:ext cx="895060" cy="150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rPr>
              <a:t>Utilization</a:t>
            </a:r>
            <a:endParaRPr kumimoji="1" lang="ja-JP" altLang="en-US" sz="1000" dirty="0">
              <a:solidFill>
                <a:schemeClr val="tx1"/>
              </a:solidFill>
            </a:endParaRPr>
          </a:p>
        </p:txBody>
      </p:sp>
      <p:sp>
        <p:nvSpPr>
          <p:cNvPr id="62" name="正方形/長方形 61">
            <a:extLst>
              <a:ext uri="{FF2B5EF4-FFF2-40B4-BE49-F238E27FC236}">
                <a16:creationId xmlns:a16="http://schemas.microsoft.com/office/drawing/2014/main" id="{02C2794F-FEC0-43F1-A4EE-419BFD9A5EB0}"/>
              </a:ext>
            </a:extLst>
          </p:cNvPr>
          <p:cNvSpPr/>
          <p:nvPr/>
        </p:nvSpPr>
        <p:spPr>
          <a:xfrm>
            <a:off x="370619" y="5249379"/>
            <a:ext cx="7959012" cy="79731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四角形: 角を丸くする 62">
            <a:extLst>
              <a:ext uri="{FF2B5EF4-FFF2-40B4-BE49-F238E27FC236}">
                <a16:creationId xmlns:a16="http://schemas.microsoft.com/office/drawing/2014/main" id="{BC624EF4-217D-4CB3-B18A-3E8067886DC1}"/>
              </a:ext>
            </a:extLst>
          </p:cNvPr>
          <p:cNvSpPr/>
          <p:nvPr/>
        </p:nvSpPr>
        <p:spPr>
          <a:xfrm>
            <a:off x="1519735" y="1656561"/>
            <a:ext cx="1964458" cy="1497013"/>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四角形: 角を丸くする 64">
            <a:extLst>
              <a:ext uri="{FF2B5EF4-FFF2-40B4-BE49-F238E27FC236}">
                <a16:creationId xmlns:a16="http://schemas.microsoft.com/office/drawing/2014/main" id="{C1AD677E-6B62-44CF-ABE9-56FEC2F736E3}"/>
              </a:ext>
            </a:extLst>
          </p:cNvPr>
          <p:cNvSpPr/>
          <p:nvPr/>
        </p:nvSpPr>
        <p:spPr>
          <a:xfrm>
            <a:off x="3908140" y="2110083"/>
            <a:ext cx="2071609" cy="832966"/>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五方向 29">
            <a:extLst>
              <a:ext uri="{FF2B5EF4-FFF2-40B4-BE49-F238E27FC236}">
                <a16:creationId xmlns:a16="http://schemas.microsoft.com/office/drawing/2014/main" id="{A5A605C2-8F23-419A-AA73-DA0E65133316}"/>
              </a:ext>
            </a:extLst>
          </p:cNvPr>
          <p:cNvSpPr/>
          <p:nvPr/>
        </p:nvSpPr>
        <p:spPr>
          <a:xfrm>
            <a:off x="6322156" y="5334525"/>
            <a:ext cx="1903105" cy="289741"/>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US01) </a:t>
            </a:r>
          </a:p>
          <a:p>
            <a:pPr algn="ctr"/>
            <a:r>
              <a:rPr lang="en-US" altLang="ja-JP" sz="800" dirty="0">
                <a:solidFill>
                  <a:schemeClr val="tx1"/>
                </a:solidFill>
              </a:rPr>
              <a:t>Service desk</a:t>
            </a:r>
          </a:p>
        </p:txBody>
      </p:sp>
      <p:sp>
        <p:nvSpPr>
          <p:cNvPr id="70" name="矢印: 五方向 69">
            <a:extLst>
              <a:ext uri="{FF2B5EF4-FFF2-40B4-BE49-F238E27FC236}">
                <a16:creationId xmlns:a16="http://schemas.microsoft.com/office/drawing/2014/main" id="{84112105-DB78-4BF8-BF9D-7F01598DB52C}"/>
              </a:ext>
            </a:extLst>
          </p:cNvPr>
          <p:cNvSpPr/>
          <p:nvPr/>
        </p:nvSpPr>
        <p:spPr>
          <a:xfrm>
            <a:off x="6340180" y="2613543"/>
            <a:ext cx="1882279" cy="272431"/>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CSMG) Customer service support</a:t>
            </a:r>
          </a:p>
        </p:txBody>
      </p:sp>
      <p:sp>
        <p:nvSpPr>
          <p:cNvPr id="72" name="正方形/長方形 71">
            <a:extLst>
              <a:ext uri="{FF2B5EF4-FFF2-40B4-BE49-F238E27FC236}">
                <a16:creationId xmlns:a16="http://schemas.microsoft.com/office/drawing/2014/main" id="{67904E10-672E-4344-8657-860A80ACC5B9}"/>
              </a:ext>
            </a:extLst>
          </p:cNvPr>
          <p:cNvSpPr/>
          <p:nvPr/>
        </p:nvSpPr>
        <p:spPr>
          <a:xfrm>
            <a:off x="6173179" y="1332122"/>
            <a:ext cx="193674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Relationships and engagement</a:t>
            </a:r>
            <a:endParaRPr kumimoji="1" lang="ja-JP" altLang="en-US" sz="1000" dirty="0">
              <a:solidFill>
                <a:schemeClr val="tx1"/>
              </a:solidFill>
            </a:endParaRPr>
          </a:p>
        </p:txBody>
      </p:sp>
      <p:sp>
        <p:nvSpPr>
          <p:cNvPr id="73" name="正方形/長方形 72">
            <a:extLst>
              <a:ext uri="{FF2B5EF4-FFF2-40B4-BE49-F238E27FC236}">
                <a16:creationId xmlns:a16="http://schemas.microsoft.com/office/drawing/2014/main" id="{A00288D3-4209-46DB-B6F0-0BFEB9BB6413}"/>
              </a:ext>
            </a:extLst>
          </p:cNvPr>
          <p:cNvSpPr/>
          <p:nvPr/>
        </p:nvSpPr>
        <p:spPr>
          <a:xfrm>
            <a:off x="6073240" y="1579895"/>
            <a:ext cx="1817339" cy="228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Stakeholder management</a:t>
            </a:r>
            <a:endParaRPr kumimoji="1" lang="ja-JP" altLang="en-US" sz="1000" dirty="0">
              <a:solidFill>
                <a:schemeClr val="tx1"/>
              </a:solidFill>
            </a:endParaRPr>
          </a:p>
        </p:txBody>
      </p:sp>
      <p:sp>
        <p:nvSpPr>
          <p:cNvPr id="84" name="正方形/長方形 83">
            <a:extLst>
              <a:ext uri="{FF2B5EF4-FFF2-40B4-BE49-F238E27FC236}">
                <a16:creationId xmlns:a16="http://schemas.microsoft.com/office/drawing/2014/main" id="{7EF4B755-027E-4ADD-8EEC-55F30D88C36D}"/>
              </a:ext>
            </a:extLst>
          </p:cNvPr>
          <p:cNvSpPr/>
          <p:nvPr/>
        </p:nvSpPr>
        <p:spPr>
          <a:xfrm>
            <a:off x="6183780" y="1380752"/>
            <a:ext cx="2115151" cy="23980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a:extLst>
              <a:ext uri="{FF2B5EF4-FFF2-40B4-BE49-F238E27FC236}">
                <a16:creationId xmlns:a16="http://schemas.microsoft.com/office/drawing/2014/main" id="{12A06754-C5F1-4067-9FCD-065BD0139768}"/>
              </a:ext>
            </a:extLst>
          </p:cNvPr>
          <p:cNvSpPr/>
          <p:nvPr/>
        </p:nvSpPr>
        <p:spPr>
          <a:xfrm>
            <a:off x="6210559" y="1597961"/>
            <a:ext cx="2057997" cy="209050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6" name="直線コネクタ 85">
            <a:extLst>
              <a:ext uri="{FF2B5EF4-FFF2-40B4-BE49-F238E27FC236}">
                <a16:creationId xmlns:a16="http://schemas.microsoft.com/office/drawing/2014/main" id="{DD9FFE70-E382-4C64-ACC6-7D4535BCC311}"/>
              </a:ext>
            </a:extLst>
          </p:cNvPr>
          <p:cNvCxnSpPr>
            <a:cxnSpLocks/>
            <a:stCxn id="70" idx="2"/>
            <a:endCxn id="30" idx="0"/>
          </p:cNvCxnSpPr>
          <p:nvPr/>
        </p:nvCxnSpPr>
        <p:spPr>
          <a:xfrm flipH="1">
            <a:off x="7260054" y="2885974"/>
            <a:ext cx="4820" cy="244855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8" name="吹き出し: 角を丸めた四角形 87">
            <a:extLst>
              <a:ext uri="{FF2B5EF4-FFF2-40B4-BE49-F238E27FC236}">
                <a16:creationId xmlns:a16="http://schemas.microsoft.com/office/drawing/2014/main" id="{4CE5F49F-BC98-47F4-AFE5-50EF1CE79627}"/>
              </a:ext>
            </a:extLst>
          </p:cNvPr>
          <p:cNvSpPr/>
          <p:nvPr/>
        </p:nvSpPr>
        <p:spPr>
          <a:xfrm>
            <a:off x="529970" y="3924053"/>
            <a:ext cx="1761893" cy="217147"/>
          </a:xfrm>
          <a:prstGeom prst="wedgeRoundRectCallout">
            <a:avLst>
              <a:gd name="adj1" fmla="val 61933"/>
              <a:gd name="adj2" fmla="val 1966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Overall IT</a:t>
            </a:r>
            <a:r>
              <a:rPr lang="ja-JP" altLang="en-US" sz="800" dirty="0">
                <a:solidFill>
                  <a:schemeClr val="tx1"/>
                </a:solidFill>
              </a:rPr>
              <a:t> </a:t>
            </a:r>
            <a:r>
              <a:rPr lang="en-US" altLang="ja-JP" sz="800" dirty="0">
                <a:solidFill>
                  <a:schemeClr val="tx1"/>
                </a:solidFill>
              </a:rPr>
              <a:t>service management </a:t>
            </a:r>
            <a:endParaRPr kumimoji="1" lang="ja-JP" altLang="en-US" sz="800" dirty="0">
              <a:solidFill>
                <a:schemeClr val="tx1"/>
              </a:solidFill>
            </a:endParaRPr>
          </a:p>
        </p:txBody>
      </p:sp>
      <p:sp>
        <p:nvSpPr>
          <p:cNvPr id="89" name="吹き出し: 角を丸めた四角形 88">
            <a:extLst>
              <a:ext uri="{FF2B5EF4-FFF2-40B4-BE49-F238E27FC236}">
                <a16:creationId xmlns:a16="http://schemas.microsoft.com/office/drawing/2014/main" id="{54FB969D-31F0-4260-979D-B21B67AE327D}"/>
              </a:ext>
            </a:extLst>
          </p:cNvPr>
          <p:cNvSpPr/>
          <p:nvPr/>
        </p:nvSpPr>
        <p:spPr>
          <a:xfrm>
            <a:off x="5302566" y="4063835"/>
            <a:ext cx="1860215" cy="180930"/>
          </a:xfrm>
          <a:prstGeom prst="wedgeRoundRectCallout">
            <a:avLst>
              <a:gd name="adj1" fmla="val -57005"/>
              <a:gd name="adj2" fmla="val 1472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System components management</a:t>
            </a:r>
            <a:endParaRPr kumimoji="1" lang="ja-JP" altLang="en-US" sz="800" dirty="0">
              <a:solidFill>
                <a:schemeClr val="tx1"/>
              </a:solidFill>
            </a:endParaRPr>
          </a:p>
        </p:txBody>
      </p:sp>
      <p:sp>
        <p:nvSpPr>
          <p:cNvPr id="77" name="楕円 76">
            <a:extLst>
              <a:ext uri="{FF2B5EF4-FFF2-40B4-BE49-F238E27FC236}">
                <a16:creationId xmlns:a16="http://schemas.microsoft.com/office/drawing/2014/main" id="{5E62C4E9-5951-4376-8B57-992B8ED3A8AD}"/>
              </a:ext>
            </a:extLst>
          </p:cNvPr>
          <p:cNvSpPr/>
          <p:nvPr/>
        </p:nvSpPr>
        <p:spPr>
          <a:xfrm>
            <a:off x="4875546" y="4132192"/>
            <a:ext cx="287712" cy="112195"/>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 name="直線コネクタ 70">
            <a:extLst>
              <a:ext uri="{FF2B5EF4-FFF2-40B4-BE49-F238E27FC236}">
                <a16:creationId xmlns:a16="http://schemas.microsoft.com/office/drawing/2014/main" id="{EAF85603-D650-4588-99CE-3EC17ECA193B}"/>
              </a:ext>
            </a:extLst>
          </p:cNvPr>
          <p:cNvCxnSpPr>
            <a:cxnSpLocks/>
          </p:cNvCxnSpPr>
          <p:nvPr/>
        </p:nvCxnSpPr>
        <p:spPr>
          <a:xfrm>
            <a:off x="2682095" y="3607398"/>
            <a:ext cx="0" cy="17306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矢印: 五方向 31">
            <a:extLst>
              <a:ext uri="{FF2B5EF4-FFF2-40B4-BE49-F238E27FC236}">
                <a16:creationId xmlns:a16="http://schemas.microsoft.com/office/drawing/2014/main" id="{223032CB-0B68-4FB8-A7E7-566D742608ED}"/>
              </a:ext>
            </a:extLst>
          </p:cNvPr>
          <p:cNvSpPr/>
          <p:nvPr/>
        </p:nvSpPr>
        <p:spPr>
          <a:xfrm>
            <a:off x="1570903" y="5338080"/>
            <a:ext cx="1882279" cy="264524"/>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US02) </a:t>
            </a:r>
          </a:p>
          <a:p>
            <a:pPr algn="ctr"/>
            <a:r>
              <a:rPr lang="en-US" altLang="ja-JP" sz="800" dirty="0">
                <a:solidFill>
                  <a:schemeClr val="tx1"/>
                </a:solidFill>
              </a:rPr>
              <a:t>IT operation control</a:t>
            </a:r>
          </a:p>
        </p:txBody>
      </p:sp>
      <p:sp>
        <p:nvSpPr>
          <p:cNvPr id="90" name="四角形: 角を丸くする 89">
            <a:extLst>
              <a:ext uri="{FF2B5EF4-FFF2-40B4-BE49-F238E27FC236}">
                <a16:creationId xmlns:a16="http://schemas.microsoft.com/office/drawing/2014/main" id="{BA1A817D-42E0-4081-B0EE-7B4624C8A0A6}"/>
              </a:ext>
            </a:extLst>
          </p:cNvPr>
          <p:cNvSpPr/>
          <p:nvPr/>
        </p:nvSpPr>
        <p:spPr>
          <a:xfrm>
            <a:off x="1527796" y="3221228"/>
            <a:ext cx="1964458" cy="391435"/>
          </a:xfrm>
          <a:prstGeom prst="roundRect">
            <a:avLst>
              <a:gd name="adj" fmla="val 18720"/>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吹き出し: 角を丸めた四角形 92">
            <a:extLst>
              <a:ext uri="{FF2B5EF4-FFF2-40B4-BE49-F238E27FC236}">
                <a16:creationId xmlns:a16="http://schemas.microsoft.com/office/drawing/2014/main" id="{6A9D68D6-DCAA-4A73-BD58-E21B6CB637A1}"/>
              </a:ext>
            </a:extLst>
          </p:cNvPr>
          <p:cNvSpPr/>
          <p:nvPr/>
        </p:nvSpPr>
        <p:spPr>
          <a:xfrm>
            <a:off x="2888079" y="4089301"/>
            <a:ext cx="1540779" cy="195458"/>
          </a:xfrm>
          <a:prstGeom prst="wedgeRoundRectCallout">
            <a:avLst>
              <a:gd name="adj1" fmla="val -61601"/>
              <a:gd name="adj2" fmla="val -1605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Security management </a:t>
            </a:r>
            <a:endParaRPr kumimoji="1" lang="ja-JP" altLang="en-US" sz="800" dirty="0">
              <a:solidFill>
                <a:schemeClr val="tx1"/>
              </a:solidFill>
            </a:endParaRPr>
          </a:p>
        </p:txBody>
      </p:sp>
      <p:cxnSp>
        <p:nvCxnSpPr>
          <p:cNvPr id="105" name="直線コネクタ 104">
            <a:extLst>
              <a:ext uri="{FF2B5EF4-FFF2-40B4-BE49-F238E27FC236}">
                <a16:creationId xmlns:a16="http://schemas.microsoft.com/office/drawing/2014/main" id="{58085916-3544-4F6A-A83A-5B9F1D5DB585}"/>
              </a:ext>
            </a:extLst>
          </p:cNvPr>
          <p:cNvCxnSpPr>
            <a:cxnSpLocks/>
          </p:cNvCxnSpPr>
          <p:nvPr/>
        </p:nvCxnSpPr>
        <p:spPr>
          <a:xfrm>
            <a:off x="4802039" y="4603750"/>
            <a:ext cx="1524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7" name="吹き出し: 角を丸めた四角形 106">
            <a:extLst>
              <a:ext uri="{FF2B5EF4-FFF2-40B4-BE49-F238E27FC236}">
                <a16:creationId xmlns:a16="http://schemas.microsoft.com/office/drawing/2014/main" id="{0352190E-F7E2-4F81-B7CF-584EC52DA9D8}"/>
              </a:ext>
            </a:extLst>
          </p:cNvPr>
          <p:cNvSpPr/>
          <p:nvPr/>
        </p:nvSpPr>
        <p:spPr>
          <a:xfrm>
            <a:off x="7423750" y="4067656"/>
            <a:ext cx="1211420" cy="174988"/>
          </a:xfrm>
          <a:prstGeom prst="wedgeRoundRectCallout">
            <a:avLst>
              <a:gd name="adj1" fmla="val -65216"/>
              <a:gd name="adj2" fmla="val 22034"/>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Customer support</a:t>
            </a:r>
            <a:endParaRPr kumimoji="1" lang="ja-JP" altLang="en-US" sz="800" dirty="0">
              <a:solidFill>
                <a:schemeClr val="tx1"/>
              </a:solidFill>
            </a:endParaRPr>
          </a:p>
        </p:txBody>
      </p:sp>
    </p:spTree>
    <p:extLst>
      <p:ext uri="{BB962C8B-B14F-4D97-AF65-F5344CB8AC3E}">
        <p14:creationId xmlns:p14="http://schemas.microsoft.com/office/powerpoint/2010/main" val="2420183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8. Life cycle process : Evaluations</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66514"/>
            <a:ext cx="8319042" cy="23074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3897536"/>
            <a:ext cx="8319042" cy="21236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60095"/>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3873422"/>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5" name="正方形/長方形 44">
            <a:extLst>
              <a:ext uri="{FF2B5EF4-FFF2-40B4-BE49-F238E27FC236}">
                <a16:creationId xmlns:a16="http://schemas.microsoft.com/office/drawing/2014/main" id="{DEE65FB1-4849-4BD6-B810-BE363707AC8C}"/>
              </a:ext>
            </a:extLst>
          </p:cNvPr>
          <p:cNvSpPr/>
          <p:nvPr/>
        </p:nvSpPr>
        <p:spPr>
          <a:xfrm>
            <a:off x="2110576" y="4119643"/>
            <a:ext cx="4139879" cy="17226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2B27BFF9-E123-40AC-9F91-1F841F15854A}"/>
              </a:ext>
            </a:extLst>
          </p:cNvPr>
          <p:cNvSpPr/>
          <p:nvPr/>
        </p:nvSpPr>
        <p:spPr>
          <a:xfrm>
            <a:off x="1995588" y="4140145"/>
            <a:ext cx="1919633" cy="1996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Evaluation &amp; Improvement</a:t>
            </a:r>
            <a:endParaRPr kumimoji="1" lang="ja-JP" altLang="en-US" sz="1000" dirty="0">
              <a:solidFill>
                <a:schemeClr val="tx1"/>
              </a:solidFill>
            </a:endParaRPr>
          </a:p>
        </p:txBody>
      </p:sp>
      <p:sp>
        <p:nvSpPr>
          <p:cNvPr id="59" name="矢印: 五方向 58">
            <a:extLst>
              <a:ext uri="{FF2B5EF4-FFF2-40B4-BE49-F238E27FC236}">
                <a16:creationId xmlns:a16="http://schemas.microsoft.com/office/drawing/2014/main" id="{7DD6A9D4-0050-4710-B3B7-4A2DB4F3D496}"/>
              </a:ext>
            </a:extLst>
          </p:cNvPr>
          <p:cNvSpPr/>
          <p:nvPr/>
        </p:nvSpPr>
        <p:spPr>
          <a:xfrm>
            <a:off x="2225311" y="4538213"/>
            <a:ext cx="3969195" cy="19961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EV01) System evaluation and improvement</a:t>
            </a:r>
          </a:p>
        </p:txBody>
      </p:sp>
      <p:sp>
        <p:nvSpPr>
          <p:cNvPr id="61" name="矢印: 五方向 60">
            <a:extLst>
              <a:ext uri="{FF2B5EF4-FFF2-40B4-BE49-F238E27FC236}">
                <a16:creationId xmlns:a16="http://schemas.microsoft.com/office/drawing/2014/main" id="{8594A0C0-3605-4EA0-A343-87BA3A14A6B6}"/>
              </a:ext>
            </a:extLst>
          </p:cNvPr>
          <p:cNvSpPr/>
          <p:nvPr/>
        </p:nvSpPr>
        <p:spPr>
          <a:xfrm>
            <a:off x="2225311" y="4788587"/>
            <a:ext cx="3969195" cy="19961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EV02) IT strategy evaluation and improvement</a:t>
            </a:r>
          </a:p>
        </p:txBody>
      </p:sp>
      <p:sp>
        <p:nvSpPr>
          <p:cNvPr id="64" name="矢印: 五方向 63">
            <a:extLst>
              <a:ext uri="{FF2B5EF4-FFF2-40B4-BE49-F238E27FC236}">
                <a16:creationId xmlns:a16="http://schemas.microsoft.com/office/drawing/2014/main" id="{247976C8-73D3-4EEC-B4D5-CA8B733097EE}"/>
              </a:ext>
            </a:extLst>
          </p:cNvPr>
          <p:cNvSpPr/>
          <p:nvPr/>
        </p:nvSpPr>
        <p:spPr>
          <a:xfrm>
            <a:off x="2225311" y="5038961"/>
            <a:ext cx="3969195" cy="19961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EV03) IT products and services strategy evaluation and improvement</a:t>
            </a:r>
          </a:p>
        </p:txBody>
      </p:sp>
      <p:sp>
        <p:nvSpPr>
          <p:cNvPr id="66" name="矢印: 五方向 65">
            <a:extLst>
              <a:ext uri="{FF2B5EF4-FFF2-40B4-BE49-F238E27FC236}">
                <a16:creationId xmlns:a16="http://schemas.microsoft.com/office/drawing/2014/main" id="{F94AAFC7-C3E0-4E6D-BE66-92693CE2FB09}"/>
              </a:ext>
            </a:extLst>
          </p:cNvPr>
          <p:cNvSpPr/>
          <p:nvPr/>
        </p:nvSpPr>
        <p:spPr>
          <a:xfrm>
            <a:off x="2225311" y="5289335"/>
            <a:ext cx="3969195" cy="19961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EV04) Business operations strategy evaluation support and improvement support</a:t>
            </a:r>
          </a:p>
        </p:txBody>
      </p:sp>
      <p:sp>
        <p:nvSpPr>
          <p:cNvPr id="68" name="矢印: 五方向 67">
            <a:extLst>
              <a:ext uri="{FF2B5EF4-FFF2-40B4-BE49-F238E27FC236}">
                <a16:creationId xmlns:a16="http://schemas.microsoft.com/office/drawing/2014/main" id="{04253591-D9C6-47F4-9D3B-475C48E74A12}"/>
              </a:ext>
            </a:extLst>
          </p:cNvPr>
          <p:cNvSpPr/>
          <p:nvPr/>
        </p:nvSpPr>
        <p:spPr>
          <a:xfrm>
            <a:off x="2225311" y="5539709"/>
            <a:ext cx="3969195" cy="19961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EV05) Business operations strategy evaluation and improvement </a:t>
            </a:r>
          </a:p>
        </p:txBody>
      </p:sp>
      <p:sp>
        <p:nvSpPr>
          <p:cNvPr id="69" name="矢印: 五方向 68">
            <a:extLst>
              <a:ext uri="{FF2B5EF4-FFF2-40B4-BE49-F238E27FC236}">
                <a16:creationId xmlns:a16="http://schemas.microsoft.com/office/drawing/2014/main" id="{06E7805C-CD55-4D34-9E67-76B2E0D0BFA5}"/>
              </a:ext>
            </a:extLst>
          </p:cNvPr>
          <p:cNvSpPr/>
          <p:nvPr/>
        </p:nvSpPr>
        <p:spPr>
          <a:xfrm>
            <a:off x="3117653" y="2399093"/>
            <a:ext cx="2190505" cy="164511"/>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SFAS) Safety assessment</a:t>
            </a:r>
            <a:endParaRPr kumimoji="1" lang="ja-JP" altLang="en-US" sz="800" dirty="0">
              <a:solidFill>
                <a:schemeClr val="bg1"/>
              </a:solidFill>
            </a:endParaRPr>
          </a:p>
        </p:txBody>
      </p:sp>
      <p:sp>
        <p:nvSpPr>
          <p:cNvPr id="75" name="正方形/長方形 74">
            <a:extLst>
              <a:ext uri="{FF2B5EF4-FFF2-40B4-BE49-F238E27FC236}">
                <a16:creationId xmlns:a16="http://schemas.microsoft.com/office/drawing/2014/main" id="{E7DAC778-DF70-4658-ADF7-2554991BFE65}"/>
              </a:ext>
            </a:extLst>
          </p:cNvPr>
          <p:cNvSpPr/>
          <p:nvPr/>
        </p:nvSpPr>
        <p:spPr>
          <a:xfrm>
            <a:off x="2908024" y="1827128"/>
            <a:ext cx="122018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Skills and quality</a:t>
            </a:r>
            <a:endParaRPr kumimoji="1" lang="ja-JP" altLang="en-US" sz="1000" dirty="0">
              <a:solidFill>
                <a:schemeClr val="tx1"/>
              </a:solidFill>
            </a:endParaRPr>
          </a:p>
        </p:txBody>
      </p:sp>
      <p:sp>
        <p:nvSpPr>
          <p:cNvPr id="76" name="正方形/長方形 75">
            <a:extLst>
              <a:ext uri="{FF2B5EF4-FFF2-40B4-BE49-F238E27FC236}">
                <a16:creationId xmlns:a16="http://schemas.microsoft.com/office/drawing/2014/main" id="{8A98207D-27DD-4D73-BBE9-5B0094D73996}"/>
              </a:ext>
            </a:extLst>
          </p:cNvPr>
          <p:cNvSpPr/>
          <p:nvPr/>
        </p:nvSpPr>
        <p:spPr>
          <a:xfrm>
            <a:off x="2908024" y="1860971"/>
            <a:ext cx="2728475" cy="96938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a:extLst>
              <a:ext uri="{FF2B5EF4-FFF2-40B4-BE49-F238E27FC236}">
                <a16:creationId xmlns:a16="http://schemas.microsoft.com/office/drawing/2014/main" id="{DE5195F4-1338-4A5A-BEE7-8BCED1122464}"/>
              </a:ext>
            </a:extLst>
          </p:cNvPr>
          <p:cNvSpPr/>
          <p:nvPr/>
        </p:nvSpPr>
        <p:spPr>
          <a:xfrm>
            <a:off x="2925384" y="2105338"/>
            <a:ext cx="1691363" cy="1781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Quality and conformance</a:t>
            </a:r>
            <a:endParaRPr kumimoji="1" lang="ja-JP" altLang="en-US" sz="1000" dirty="0">
              <a:solidFill>
                <a:schemeClr val="tx1"/>
              </a:solidFill>
            </a:endParaRPr>
          </a:p>
        </p:txBody>
      </p:sp>
      <p:sp>
        <p:nvSpPr>
          <p:cNvPr id="78" name="正方形/長方形 77">
            <a:extLst>
              <a:ext uri="{FF2B5EF4-FFF2-40B4-BE49-F238E27FC236}">
                <a16:creationId xmlns:a16="http://schemas.microsoft.com/office/drawing/2014/main" id="{225DDB51-54CC-498B-B728-F69B4A44DEA5}"/>
              </a:ext>
            </a:extLst>
          </p:cNvPr>
          <p:cNvSpPr/>
          <p:nvPr/>
        </p:nvSpPr>
        <p:spPr>
          <a:xfrm>
            <a:off x="2987310" y="2065463"/>
            <a:ext cx="2529446" cy="66469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スライド番号プレースホルダー 1">
            <a:extLst>
              <a:ext uri="{FF2B5EF4-FFF2-40B4-BE49-F238E27FC236}">
                <a16:creationId xmlns:a16="http://schemas.microsoft.com/office/drawing/2014/main" id="{658E32B2-94CF-4493-AF8A-72E491E76616}"/>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14</a:t>
            </a:fld>
            <a:endParaRPr lang="en-US" altLang="ja-JP" dirty="0">
              <a:solidFill>
                <a:srgbClr val="000000"/>
              </a:solidFill>
              <a:latin typeface="Arial" charset="0"/>
            </a:endParaRPr>
          </a:p>
        </p:txBody>
      </p:sp>
    </p:spTree>
    <p:extLst>
      <p:ext uri="{BB962C8B-B14F-4D97-AF65-F5344CB8AC3E}">
        <p14:creationId xmlns:p14="http://schemas.microsoft.com/office/powerpoint/2010/main" val="4201490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9. Life cycle process (UX based) </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00418"/>
            <a:ext cx="8319042" cy="16207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57401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10232" y="1070047"/>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42841" y="4574016"/>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8" name="スライド番号プレースホルダー 1">
            <a:extLst>
              <a:ext uri="{FF2B5EF4-FFF2-40B4-BE49-F238E27FC236}">
                <a16:creationId xmlns:a16="http://schemas.microsoft.com/office/drawing/2014/main" id="{12CBB2F7-4CCF-427A-A145-3F4534B9C6A1}"/>
              </a:ext>
            </a:extLst>
          </p:cNvPr>
          <p:cNvSpPr txBox="1">
            <a:spLocks/>
          </p:cNvSpPr>
          <p:nvPr/>
        </p:nvSpPr>
        <p:spPr bwMode="auto">
          <a:xfrm>
            <a:off x="8280606" y="6381750"/>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15</a:t>
            </a:fld>
            <a:endParaRPr lang="en-US" altLang="ja-JP" dirty="0">
              <a:solidFill>
                <a:srgbClr val="000000"/>
              </a:solidFill>
              <a:latin typeface="Arial" charset="0"/>
            </a:endParaRPr>
          </a:p>
        </p:txBody>
      </p:sp>
      <p:sp>
        <p:nvSpPr>
          <p:cNvPr id="18" name="正方形/長方形 17">
            <a:extLst>
              <a:ext uri="{FF2B5EF4-FFF2-40B4-BE49-F238E27FC236}">
                <a16:creationId xmlns:a16="http://schemas.microsoft.com/office/drawing/2014/main" id="{E4DC85F4-6A59-45AC-BD51-6FCC3C083018}"/>
              </a:ext>
            </a:extLst>
          </p:cNvPr>
          <p:cNvSpPr/>
          <p:nvPr/>
        </p:nvSpPr>
        <p:spPr>
          <a:xfrm>
            <a:off x="604391" y="4811792"/>
            <a:ext cx="7902422" cy="6456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448033D0-C89C-496B-ADC3-4A1034526341}"/>
              </a:ext>
            </a:extLst>
          </p:cNvPr>
          <p:cNvSpPr/>
          <p:nvPr/>
        </p:nvSpPr>
        <p:spPr>
          <a:xfrm>
            <a:off x="637187" y="4877738"/>
            <a:ext cx="1419855" cy="154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Promotion &amp; Support</a:t>
            </a:r>
            <a:endParaRPr kumimoji="1" lang="ja-JP" altLang="en-US" sz="1000" dirty="0">
              <a:solidFill>
                <a:schemeClr val="tx1"/>
              </a:solidFill>
            </a:endParaRPr>
          </a:p>
        </p:txBody>
      </p:sp>
      <p:sp>
        <p:nvSpPr>
          <p:cNvPr id="25" name="正方形/長方形 24">
            <a:extLst>
              <a:ext uri="{FF2B5EF4-FFF2-40B4-BE49-F238E27FC236}">
                <a16:creationId xmlns:a16="http://schemas.microsoft.com/office/drawing/2014/main" id="{DB4E88A2-D79F-40D0-A80C-211A5D5FE8D2}"/>
              </a:ext>
            </a:extLst>
          </p:cNvPr>
          <p:cNvSpPr/>
          <p:nvPr/>
        </p:nvSpPr>
        <p:spPr>
          <a:xfrm>
            <a:off x="558199" y="1285897"/>
            <a:ext cx="7949983" cy="122476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矢印: 五方向 134">
            <a:extLst>
              <a:ext uri="{FF2B5EF4-FFF2-40B4-BE49-F238E27FC236}">
                <a16:creationId xmlns:a16="http://schemas.microsoft.com/office/drawing/2014/main" id="{74EBEEE6-D5ED-4E41-A710-2270A08D07A8}"/>
              </a:ext>
            </a:extLst>
          </p:cNvPr>
          <p:cNvSpPr/>
          <p:nvPr/>
        </p:nvSpPr>
        <p:spPr>
          <a:xfrm>
            <a:off x="724137" y="1713116"/>
            <a:ext cx="1826975" cy="286976"/>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URCH) User research</a:t>
            </a:r>
          </a:p>
        </p:txBody>
      </p:sp>
      <p:sp>
        <p:nvSpPr>
          <p:cNvPr id="136" name="正方形/長方形 135">
            <a:extLst>
              <a:ext uri="{FF2B5EF4-FFF2-40B4-BE49-F238E27FC236}">
                <a16:creationId xmlns:a16="http://schemas.microsoft.com/office/drawing/2014/main" id="{4F85D2DE-B876-4F23-9DA2-71C9D49D2221}"/>
              </a:ext>
            </a:extLst>
          </p:cNvPr>
          <p:cNvSpPr/>
          <p:nvPr/>
        </p:nvSpPr>
        <p:spPr>
          <a:xfrm>
            <a:off x="590857" y="1391264"/>
            <a:ext cx="2110207" cy="271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lang="ja-JP" altLang="en-US" sz="1000" dirty="0">
              <a:solidFill>
                <a:schemeClr val="tx1"/>
              </a:solidFill>
            </a:endParaRPr>
          </a:p>
        </p:txBody>
      </p:sp>
      <p:sp>
        <p:nvSpPr>
          <p:cNvPr id="137" name="正方形/長方形 136">
            <a:extLst>
              <a:ext uri="{FF2B5EF4-FFF2-40B4-BE49-F238E27FC236}">
                <a16:creationId xmlns:a16="http://schemas.microsoft.com/office/drawing/2014/main" id="{8277ABAF-F6CF-4313-822F-01201B98A476}"/>
              </a:ext>
            </a:extLst>
          </p:cNvPr>
          <p:cNvSpPr/>
          <p:nvPr/>
        </p:nvSpPr>
        <p:spPr>
          <a:xfrm>
            <a:off x="624932" y="1416111"/>
            <a:ext cx="7786749" cy="69963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矢印: 五方向 138">
            <a:extLst>
              <a:ext uri="{FF2B5EF4-FFF2-40B4-BE49-F238E27FC236}">
                <a16:creationId xmlns:a16="http://schemas.microsoft.com/office/drawing/2014/main" id="{983FF203-B72D-4674-B9EC-62B19F95C9FB}"/>
              </a:ext>
            </a:extLst>
          </p:cNvPr>
          <p:cNvSpPr/>
          <p:nvPr/>
        </p:nvSpPr>
        <p:spPr>
          <a:xfrm>
            <a:off x="2660141" y="1713068"/>
            <a:ext cx="1826976" cy="286976"/>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UNAN) User experience analysis</a:t>
            </a:r>
          </a:p>
        </p:txBody>
      </p:sp>
      <p:sp>
        <p:nvSpPr>
          <p:cNvPr id="140" name="矢印: 五方向 139">
            <a:extLst>
              <a:ext uri="{FF2B5EF4-FFF2-40B4-BE49-F238E27FC236}">
                <a16:creationId xmlns:a16="http://schemas.microsoft.com/office/drawing/2014/main" id="{5A56E25D-5DED-49CF-BA9D-3B4250D39E1F}"/>
              </a:ext>
            </a:extLst>
          </p:cNvPr>
          <p:cNvSpPr/>
          <p:nvPr/>
        </p:nvSpPr>
        <p:spPr>
          <a:xfrm>
            <a:off x="4570851" y="1713068"/>
            <a:ext cx="1826976" cy="286976"/>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HCEV) User experience design</a:t>
            </a:r>
          </a:p>
        </p:txBody>
      </p:sp>
      <p:sp>
        <p:nvSpPr>
          <p:cNvPr id="141" name="矢印: 五方向 140">
            <a:extLst>
              <a:ext uri="{FF2B5EF4-FFF2-40B4-BE49-F238E27FC236}">
                <a16:creationId xmlns:a16="http://schemas.microsoft.com/office/drawing/2014/main" id="{244D85A8-97DF-4594-8693-1BA4840F3FEE}"/>
              </a:ext>
            </a:extLst>
          </p:cNvPr>
          <p:cNvSpPr/>
          <p:nvPr/>
        </p:nvSpPr>
        <p:spPr>
          <a:xfrm>
            <a:off x="6481561" y="1704716"/>
            <a:ext cx="1826976" cy="286976"/>
          </a:xfrm>
          <a:prstGeom prst="homePlate">
            <a:avLst>
              <a:gd name="adj" fmla="val 12073"/>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USEV) User experience evaluation</a:t>
            </a:r>
          </a:p>
        </p:txBody>
      </p:sp>
      <p:sp>
        <p:nvSpPr>
          <p:cNvPr id="142" name="矢印: 五方向 141">
            <a:extLst>
              <a:ext uri="{FF2B5EF4-FFF2-40B4-BE49-F238E27FC236}">
                <a16:creationId xmlns:a16="http://schemas.microsoft.com/office/drawing/2014/main" id="{4FA7D922-8565-4EB5-92EC-9CAECE1EB301}"/>
              </a:ext>
            </a:extLst>
          </p:cNvPr>
          <p:cNvSpPr/>
          <p:nvPr/>
        </p:nvSpPr>
        <p:spPr>
          <a:xfrm>
            <a:off x="724138" y="5041555"/>
            <a:ext cx="7584400" cy="29087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CM07) New product/service development by new value creation</a:t>
            </a:r>
          </a:p>
        </p:txBody>
      </p:sp>
      <p:cxnSp>
        <p:nvCxnSpPr>
          <p:cNvPr id="143" name="直線コネクタ 142">
            <a:extLst>
              <a:ext uri="{FF2B5EF4-FFF2-40B4-BE49-F238E27FC236}">
                <a16:creationId xmlns:a16="http://schemas.microsoft.com/office/drawing/2014/main" id="{191809FD-A1E0-4BC5-96CF-3427C31CA099}"/>
              </a:ext>
            </a:extLst>
          </p:cNvPr>
          <p:cNvCxnSpPr>
            <a:cxnSpLocks/>
            <a:stCxn id="148" idx="2"/>
            <a:endCxn id="142" idx="0"/>
          </p:cNvCxnSpPr>
          <p:nvPr/>
        </p:nvCxnSpPr>
        <p:spPr>
          <a:xfrm>
            <a:off x="4496718" y="2043921"/>
            <a:ext cx="5913" cy="299763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8" name="四角形: 角を丸くする 147">
            <a:extLst>
              <a:ext uri="{FF2B5EF4-FFF2-40B4-BE49-F238E27FC236}">
                <a16:creationId xmlns:a16="http://schemas.microsoft.com/office/drawing/2014/main" id="{FE54A9D8-0016-4211-9557-CDF7D982F681}"/>
              </a:ext>
            </a:extLst>
          </p:cNvPr>
          <p:cNvSpPr/>
          <p:nvPr/>
        </p:nvSpPr>
        <p:spPr>
          <a:xfrm>
            <a:off x="684899" y="1652486"/>
            <a:ext cx="7623638" cy="391435"/>
          </a:xfrm>
          <a:prstGeom prst="roundRect">
            <a:avLst>
              <a:gd name="adj" fmla="val 18720"/>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吹き出し: 角を丸めた四角形 21">
            <a:extLst>
              <a:ext uri="{FF2B5EF4-FFF2-40B4-BE49-F238E27FC236}">
                <a16:creationId xmlns:a16="http://schemas.microsoft.com/office/drawing/2014/main" id="{9794F38A-C309-4A42-B284-378CB52BF97A}"/>
              </a:ext>
            </a:extLst>
          </p:cNvPr>
          <p:cNvSpPr/>
          <p:nvPr/>
        </p:nvSpPr>
        <p:spPr>
          <a:xfrm>
            <a:off x="4814722" y="3274212"/>
            <a:ext cx="3375205" cy="570360"/>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Life cycle process (UX based) :</a:t>
            </a:r>
            <a:br>
              <a:rPr lang="en-US" altLang="ja-JP" sz="800" dirty="0">
                <a:solidFill>
                  <a:schemeClr val="tx1"/>
                </a:solidFill>
              </a:rPr>
            </a:br>
            <a:r>
              <a:rPr lang="en-US" altLang="ja-JP" sz="800" dirty="0">
                <a:solidFill>
                  <a:schemeClr val="tx1"/>
                </a:solidFill>
              </a:rPr>
              <a:t>IT strategy planning,</a:t>
            </a:r>
          </a:p>
          <a:p>
            <a:pPr algn="ctr"/>
            <a:r>
              <a:rPr lang="en-US" altLang="ja-JP" sz="800" dirty="0">
                <a:solidFill>
                  <a:schemeClr val="tx1"/>
                </a:solidFill>
              </a:rPr>
              <a:t>Requirements definition, Architecture design, Detailed design, Systems integration, Testing, Service transition, Service operation</a:t>
            </a:r>
            <a:endParaRPr kumimoji="1" lang="ja-JP" altLang="en-US" sz="800" dirty="0">
              <a:solidFill>
                <a:schemeClr val="tx1"/>
              </a:solidFill>
            </a:endParaRPr>
          </a:p>
        </p:txBody>
      </p:sp>
    </p:spTree>
    <p:extLst>
      <p:ext uri="{BB962C8B-B14F-4D97-AF65-F5344CB8AC3E}">
        <p14:creationId xmlns:p14="http://schemas.microsoft.com/office/powerpoint/2010/main" val="1529917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10. Data management and data utilization</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33465"/>
            <a:ext cx="8319042" cy="28792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57401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350962" y="1127046"/>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308944" y="4574016"/>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cxnSp>
        <p:nvCxnSpPr>
          <p:cNvPr id="54" name="直線コネクタ 53">
            <a:extLst>
              <a:ext uri="{FF2B5EF4-FFF2-40B4-BE49-F238E27FC236}">
                <a16:creationId xmlns:a16="http://schemas.microsoft.com/office/drawing/2014/main" id="{18F6F71B-6457-4110-86AB-71FD937F5B46}"/>
              </a:ext>
            </a:extLst>
          </p:cNvPr>
          <p:cNvCxnSpPr>
            <a:cxnSpLocks/>
            <a:stCxn id="26" idx="2"/>
            <a:endCxn id="19" idx="0"/>
          </p:cNvCxnSpPr>
          <p:nvPr/>
        </p:nvCxnSpPr>
        <p:spPr>
          <a:xfrm flipH="1">
            <a:off x="6048874" y="3067007"/>
            <a:ext cx="3559" cy="211695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矢印: 五方向 14">
            <a:extLst>
              <a:ext uri="{FF2B5EF4-FFF2-40B4-BE49-F238E27FC236}">
                <a16:creationId xmlns:a16="http://schemas.microsoft.com/office/drawing/2014/main" id="{27CE80C0-3367-4D3E-B8D7-D8ECCC6E85AA}"/>
              </a:ext>
            </a:extLst>
          </p:cNvPr>
          <p:cNvSpPr/>
          <p:nvPr/>
        </p:nvSpPr>
        <p:spPr>
          <a:xfrm>
            <a:off x="4787428" y="2451362"/>
            <a:ext cx="839639" cy="590389"/>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INAN) </a:t>
            </a:r>
          </a:p>
          <a:p>
            <a:pPr algn="ctr"/>
            <a:r>
              <a:rPr lang="en-US" altLang="ja-JP" sz="800" dirty="0">
                <a:solidFill>
                  <a:schemeClr val="bg1"/>
                </a:solidFill>
              </a:rPr>
              <a:t>Analytics</a:t>
            </a:r>
            <a:endParaRPr kumimoji="1" lang="ja-JP" altLang="en-US" sz="800" dirty="0">
              <a:solidFill>
                <a:schemeClr val="bg1"/>
              </a:solidFill>
            </a:endParaRPr>
          </a:p>
        </p:txBody>
      </p:sp>
      <p:sp>
        <p:nvSpPr>
          <p:cNvPr id="16" name="矢印: 五方向 15">
            <a:extLst>
              <a:ext uri="{FF2B5EF4-FFF2-40B4-BE49-F238E27FC236}">
                <a16:creationId xmlns:a16="http://schemas.microsoft.com/office/drawing/2014/main" id="{B5DA817C-8823-4C97-A77D-3805A5750CFD}"/>
              </a:ext>
            </a:extLst>
          </p:cNvPr>
          <p:cNvSpPr/>
          <p:nvPr/>
        </p:nvSpPr>
        <p:spPr>
          <a:xfrm>
            <a:off x="5660492" y="2451361"/>
            <a:ext cx="839639" cy="590389"/>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VISL) </a:t>
            </a:r>
          </a:p>
          <a:p>
            <a:pPr algn="ctr"/>
            <a:r>
              <a:rPr lang="en-US" altLang="ja-JP" sz="800" dirty="0">
                <a:solidFill>
                  <a:schemeClr val="bg1"/>
                </a:solidFill>
              </a:rPr>
              <a:t>Data </a:t>
            </a:r>
            <a:r>
              <a:rPr lang="en-US" altLang="ja-JP" sz="800" dirty="0" err="1">
                <a:solidFill>
                  <a:schemeClr val="bg1"/>
                </a:solidFill>
              </a:rPr>
              <a:t>visualisation</a:t>
            </a:r>
            <a:endParaRPr kumimoji="1" lang="ja-JP" altLang="en-US" sz="800" dirty="0">
              <a:solidFill>
                <a:schemeClr val="bg1"/>
              </a:solidFill>
            </a:endParaRPr>
          </a:p>
        </p:txBody>
      </p:sp>
      <p:sp>
        <p:nvSpPr>
          <p:cNvPr id="17" name="矢印: 五方向 16">
            <a:extLst>
              <a:ext uri="{FF2B5EF4-FFF2-40B4-BE49-F238E27FC236}">
                <a16:creationId xmlns:a16="http://schemas.microsoft.com/office/drawing/2014/main" id="{4B724F37-274C-4850-9018-F7EDF342760A}"/>
              </a:ext>
            </a:extLst>
          </p:cNvPr>
          <p:cNvSpPr/>
          <p:nvPr/>
        </p:nvSpPr>
        <p:spPr>
          <a:xfrm>
            <a:off x="6517600" y="2451361"/>
            <a:ext cx="839639" cy="590389"/>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ICPM) </a:t>
            </a:r>
          </a:p>
          <a:p>
            <a:pPr algn="ctr"/>
            <a:r>
              <a:rPr lang="en-US" altLang="ja-JP" sz="800" dirty="0">
                <a:solidFill>
                  <a:schemeClr val="bg1"/>
                </a:solidFill>
              </a:rPr>
              <a:t>Information content publishing</a:t>
            </a:r>
            <a:endParaRPr kumimoji="1" lang="ja-JP" altLang="en-US" sz="800" dirty="0">
              <a:solidFill>
                <a:schemeClr val="bg1"/>
              </a:solidFill>
            </a:endParaRPr>
          </a:p>
        </p:txBody>
      </p:sp>
      <p:sp>
        <p:nvSpPr>
          <p:cNvPr id="18" name="正方形/長方形 17">
            <a:extLst>
              <a:ext uri="{FF2B5EF4-FFF2-40B4-BE49-F238E27FC236}">
                <a16:creationId xmlns:a16="http://schemas.microsoft.com/office/drawing/2014/main" id="{E4DC85F4-6A59-45AC-BD51-6FCC3C083018}"/>
              </a:ext>
            </a:extLst>
          </p:cNvPr>
          <p:cNvSpPr/>
          <p:nvPr/>
        </p:nvSpPr>
        <p:spPr>
          <a:xfrm>
            <a:off x="4634718" y="4840205"/>
            <a:ext cx="2905302" cy="10755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五方向 18">
            <a:extLst>
              <a:ext uri="{FF2B5EF4-FFF2-40B4-BE49-F238E27FC236}">
                <a16:creationId xmlns:a16="http://schemas.microsoft.com/office/drawing/2014/main" id="{C1611C25-D655-44C1-99FC-F88A73D1FC9E}"/>
              </a:ext>
            </a:extLst>
          </p:cNvPr>
          <p:cNvSpPr/>
          <p:nvPr/>
        </p:nvSpPr>
        <p:spPr>
          <a:xfrm>
            <a:off x="4787427" y="5183966"/>
            <a:ext cx="2569812" cy="497813"/>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CM06) Data utilization</a:t>
            </a:r>
          </a:p>
        </p:txBody>
      </p:sp>
      <p:sp>
        <p:nvSpPr>
          <p:cNvPr id="21" name="正方形/長方形 20">
            <a:extLst>
              <a:ext uri="{FF2B5EF4-FFF2-40B4-BE49-F238E27FC236}">
                <a16:creationId xmlns:a16="http://schemas.microsoft.com/office/drawing/2014/main" id="{448033D0-C89C-496B-ADC3-4A1034526341}"/>
              </a:ext>
            </a:extLst>
          </p:cNvPr>
          <p:cNvSpPr/>
          <p:nvPr/>
        </p:nvSpPr>
        <p:spPr>
          <a:xfrm>
            <a:off x="4560530" y="4857500"/>
            <a:ext cx="1419855" cy="154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Promotion &amp; Support</a:t>
            </a:r>
            <a:endParaRPr kumimoji="1" lang="ja-JP" altLang="en-US" sz="1000" dirty="0">
              <a:solidFill>
                <a:schemeClr val="tx1"/>
              </a:solidFill>
            </a:endParaRPr>
          </a:p>
        </p:txBody>
      </p:sp>
      <p:sp>
        <p:nvSpPr>
          <p:cNvPr id="22" name="正方形/長方形 21">
            <a:extLst>
              <a:ext uri="{FF2B5EF4-FFF2-40B4-BE49-F238E27FC236}">
                <a16:creationId xmlns:a16="http://schemas.microsoft.com/office/drawing/2014/main" id="{5F50FC58-E70F-4C1F-89E4-3CC3F158710C}"/>
              </a:ext>
            </a:extLst>
          </p:cNvPr>
          <p:cNvSpPr/>
          <p:nvPr/>
        </p:nvSpPr>
        <p:spPr>
          <a:xfrm>
            <a:off x="1152980" y="2264460"/>
            <a:ext cx="145258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Information strategy</a:t>
            </a:r>
            <a:endParaRPr kumimoji="1" lang="ja-JP" altLang="en-US" sz="1000" dirty="0">
              <a:solidFill>
                <a:schemeClr val="tx1"/>
              </a:solidFill>
            </a:endParaRPr>
          </a:p>
        </p:txBody>
      </p:sp>
      <p:sp>
        <p:nvSpPr>
          <p:cNvPr id="23" name="正方形/長方形 22">
            <a:extLst>
              <a:ext uri="{FF2B5EF4-FFF2-40B4-BE49-F238E27FC236}">
                <a16:creationId xmlns:a16="http://schemas.microsoft.com/office/drawing/2014/main" id="{A585E06D-E42F-48B0-8799-7737A834835D}"/>
              </a:ext>
            </a:extLst>
          </p:cNvPr>
          <p:cNvSpPr/>
          <p:nvPr/>
        </p:nvSpPr>
        <p:spPr>
          <a:xfrm>
            <a:off x="1120358" y="1299388"/>
            <a:ext cx="1680438" cy="2329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24" name="正方形/長方形 23">
            <a:extLst>
              <a:ext uri="{FF2B5EF4-FFF2-40B4-BE49-F238E27FC236}">
                <a16:creationId xmlns:a16="http://schemas.microsoft.com/office/drawing/2014/main" id="{1DACFD90-56E0-4967-8A64-FA6AA0036E56}"/>
              </a:ext>
            </a:extLst>
          </p:cNvPr>
          <p:cNvSpPr/>
          <p:nvPr/>
        </p:nvSpPr>
        <p:spPr>
          <a:xfrm>
            <a:off x="1216604" y="2320106"/>
            <a:ext cx="6191761" cy="787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B4E88A2-D79F-40D0-A80C-211A5D5FE8D2}"/>
              </a:ext>
            </a:extLst>
          </p:cNvPr>
          <p:cNvSpPr/>
          <p:nvPr/>
        </p:nvSpPr>
        <p:spPr>
          <a:xfrm>
            <a:off x="1097732" y="1318945"/>
            <a:ext cx="6446587" cy="262436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四角形: 角を丸くする 25">
            <a:extLst>
              <a:ext uri="{FF2B5EF4-FFF2-40B4-BE49-F238E27FC236}">
                <a16:creationId xmlns:a16="http://schemas.microsoft.com/office/drawing/2014/main" id="{53DA25D6-BB4C-4750-AFE3-9ABB162154F0}"/>
              </a:ext>
            </a:extLst>
          </p:cNvPr>
          <p:cNvSpPr/>
          <p:nvPr/>
        </p:nvSpPr>
        <p:spPr>
          <a:xfrm>
            <a:off x="4733195" y="2375044"/>
            <a:ext cx="2638475" cy="691963"/>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五方向 33">
            <a:extLst>
              <a:ext uri="{FF2B5EF4-FFF2-40B4-BE49-F238E27FC236}">
                <a16:creationId xmlns:a16="http://schemas.microsoft.com/office/drawing/2014/main" id="{0DCD1F0D-5A6C-4C8D-A5AE-F5C19C70602F}"/>
              </a:ext>
            </a:extLst>
          </p:cNvPr>
          <p:cNvSpPr/>
          <p:nvPr/>
        </p:nvSpPr>
        <p:spPr>
          <a:xfrm>
            <a:off x="3415354" y="3277862"/>
            <a:ext cx="908425" cy="471321"/>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DATM) </a:t>
            </a:r>
            <a:br>
              <a:rPr lang="en-US" altLang="ja-JP" sz="800" dirty="0">
                <a:solidFill>
                  <a:schemeClr val="bg1"/>
                </a:solidFill>
              </a:rPr>
            </a:br>
            <a:r>
              <a:rPr lang="en-US" altLang="ja-JP" sz="800" dirty="0">
                <a:solidFill>
                  <a:schemeClr val="bg1"/>
                </a:solidFill>
              </a:rPr>
              <a:t>Data management</a:t>
            </a:r>
            <a:endParaRPr kumimoji="1" lang="ja-JP" altLang="en-US" sz="800" dirty="0">
              <a:solidFill>
                <a:schemeClr val="bg1"/>
              </a:solidFill>
            </a:endParaRPr>
          </a:p>
        </p:txBody>
      </p:sp>
      <p:sp>
        <p:nvSpPr>
          <p:cNvPr id="35" name="矢印: 五方向 34">
            <a:extLst>
              <a:ext uri="{FF2B5EF4-FFF2-40B4-BE49-F238E27FC236}">
                <a16:creationId xmlns:a16="http://schemas.microsoft.com/office/drawing/2014/main" id="{5F95B29D-FD10-4200-8039-FDD9F4184526}"/>
              </a:ext>
            </a:extLst>
          </p:cNvPr>
          <p:cNvSpPr/>
          <p:nvPr/>
        </p:nvSpPr>
        <p:spPr>
          <a:xfrm>
            <a:off x="3454168" y="5202698"/>
            <a:ext cx="902269" cy="479081"/>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MC04) </a:t>
            </a:r>
          </a:p>
          <a:p>
            <a:pPr algn="ctr"/>
            <a:r>
              <a:rPr lang="en-US" altLang="ja-JP" sz="800" dirty="0">
                <a:solidFill>
                  <a:schemeClr val="tx1"/>
                </a:solidFill>
              </a:rPr>
              <a:t>Data management</a:t>
            </a:r>
          </a:p>
        </p:txBody>
      </p:sp>
      <p:cxnSp>
        <p:nvCxnSpPr>
          <p:cNvPr id="36" name="直線コネクタ 35">
            <a:extLst>
              <a:ext uri="{FF2B5EF4-FFF2-40B4-BE49-F238E27FC236}">
                <a16:creationId xmlns:a16="http://schemas.microsoft.com/office/drawing/2014/main" id="{C4E023A2-52A5-4A40-9CA2-8E0092ED13F5}"/>
              </a:ext>
            </a:extLst>
          </p:cNvPr>
          <p:cNvCxnSpPr>
            <a:cxnSpLocks/>
            <a:stCxn id="42" idx="2"/>
            <a:endCxn id="35" idx="0"/>
          </p:cNvCxnSpPr>
          <p:nvPr/>
        </p:nvCxnSpPr>
        <p:spPr>
          <a:xfrm flipH="1">
            <a:off x="3882726" y="3838171"/>
            <a:ext cx="2744" cy="136452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7A55B9BF-2CBB-42C4-A232-0F980B533D68}"/>
              </a:ext>
            </a:extLst>
          </p:cNvPr>
          <p:cNvSpPr/>
          <p:nvPr/>
        </p:nvSpPr>
        <p:spPr>
          <a:xfrm>
            <a:off x="1131495" y="3206567"/>
            <a:ext cx="2080095"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Technical strategy and planning</a:t>
            </a:r>
            <a:endParaRPr kumimoji="1" lang="ja-JP" altLang="en-US" sz="1000" dirty="0">
              <a:solidFill>
                <a:schemeClr val="tx1"/>
              </a:solidFill>
            </a:endParaRPr>
          </a:p>
        </p:txBody>
      </p:sp>
      <p:sp>
        <p:nvSpPr>
          <p:cNvPr id="39" name="正方形/長方形 38">
            <a:extLst>
              <a:ext uri="{FF2B5EF4-FFF2-40B4-BE49-F238E27FC236}">
                <a16:creationId xmlns:a16="http://schemas.microsoft.com/office/drawing/2014/main" id="{F2E4D756-6BE5-476A-83B4-33575033B5B5}"/>
              </a:ext>
            </a:extLst>
          </p:cNvPr>
          <p:cNvSpPr/>
          <p:nvPr/>
        </p:nvSpPr>
        <p:spPr>
          <a:xfrm>
            <a:off x="1232505" y="3162554"/>
            <a:ext cx="6193121" cy="72542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五方向 39">
            <a:extLst>
              <a:ext uri="{FF2B5EF4-FFF2-40B4-BE49-F238E27FC236}">
                <a16:creationId xmlns:a16="http://schemas.microsoft.com/office/drawing/2014/main" id="{5FA1260F-F4DD-45A2-BC9A-7924D78139F6}"/>
              </a:ext>
            </a:extLst>
          </p:cNvPr>
          <p:cNvSpPr/>
          <p:nvPr/>
        </p:nvSpPr>
        <p:spPr>
          <a:xfrm>
            <a:off x="3409114" y="2442878"/>
            <a:ext cx="914665" cy="58304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IRMG) </a:t>
            </a:r>
          </a:p>
          <a:p>
            <a:pPr algn="ctr"/>
            <a:r>
              <a:rPr lang="en-US" altLang="ja-JP" sz="800" dirty="0">
                <a:solidFill>
                  <a:schemeClr val="bg1"/>
                </a:solidFill>
              </a:rPr>
              <a:t>Information governance</a:t>
            </a:r>
            <a:endParaRPr kumimoji="1" lang="ja-JP" altLang="en-US" sz="800" dirty="0">
              <a:solidFill>
                <a:schemeClr val="bg1"/>
              </a:solidFill>
            </a:endParaRPr>
          </a:p>
        </p:txBody>
      </p:sp>
      <p:sp>
        <p:nvSpPr>
          <p:cNvPr id="42" name="四角形: 角を丸くする 41">
            <a:extLst>
              <a:ext uri="{FF2B5EF4-FFF2-40B4-BE49-F238E27FC236}">
                <a16:creationId xmlns:a16="http://schemas.microsoft.com/office/drawing/2014/main" id="{76EF0730-059C-4DF0-9CBF-424C975C3EB5}"/>
              </a:ext>
            </a:extLst>
          </p:cNvPr>
          <p:cNvSpPr/>
          <p:nvPr/>
        </p:nvSpPr>
        <p:spPr>
          <a:xfrm>
            <a:off x="3252320" y="1595771"/>
            <a:ext cx="1266300" cy="2242400"/>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矢印: 五方向 49">
            <a:extLst>
              <a:ext uri="{FF2B5EF4-FFF2-40B4-BE49-F238E27FC236}">
                <a16:creationId xmlns:a16="http://schemas.microsoft.com/office/drawing/2014/main" id="{89A35102-CBE3-4D28-A706-A56DC6430875}"/>
              </a:ext>
            </a:extLst>
          </p:cNvPr>
          <p:cNvSpPr/>
          <p:nvPr/>
        </p:nvSpPr>
        <p:spPr>
          <a:xfrm>
            <a:off x="3421510" y="1699361"/>
            <a:ext cx="902270" cy="493234"/>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KNOW) Knowledge management</a:t>
            </a:r>
            <a:endParaRPr kumimoji="1" lang="ja-JP" altLang="en-US" sz="800" dirty="0">
              <a:solidFill>
                <a:schemeClr val="bg1"/>
              </a:solidFill>
            </a:endParaRPr>
          </a:p>
        </p:txBody>
      </p:sp>
      <p:sp>
        <p:nvSpPr>
          <p:cNvPr id="51" name="正方形/長方形 50">
            <a:extLst>
              <a:ext uri="{FF2B5EF4-FFF2-40B4-BE49-F238E27FC236}">
                <a16:creationId xmlns:a16="http://schemas.microsoft.com/office/drawing/2014/main" id="{40AD4C31-7FF8-428D-B600-443110642D4A}"/>
              </a:ext>
            </a:extLst>
          </p:cNvPr>
          <p:cNvSpPr/>
          <p:nvPr/>
        </p:nvSpPr>
        <p:spPr>
          <a:xfrm>
            <a:off x="1152980" y="1514307"/>
            <a:ext cx="2080095"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strategy and planning</a:t>
            </a:r>
            <a:endParaRPr kumimoji="1" lang="ja-JP" altLang="en-US" sz="1000" dirty="0">
              <a:solidFill>
                <a:schemeClr val="tx1"/>
              </a:solidFill>
            </a:endParaRPr>
          </a:p>
        </p:txBody>
      </p:sp>
      <p:sp>
        <p:nvSpPr>
          <p:cNvPr id="53" name="正方形/長方形 52">
            <a:extLst>
              <a:ext uri="{FF2B5EF4-FFF2-40B4-BE49-F238E27FC236}">
                <a16:creationId xmlns:a16="http://schemas.microsoft.com/office/drawing/2014/main" id="{B6C0A97E-057E-4436-99FD-16F37B170FE5}"/>
              </a:ext>
            </a:extLst>
          </p:cNvPr>
          <p:cNvSpPr/>
          <p:nvPr/>
        </p:nvSpPr>
        <p:spPr>
          <a:xfrm>
            <a:off x="1217858" y="1565764"/>
            <a:ext cx="6203517" cy="7202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正方形/長方形 128">
            <a:extLst>
              <a:ext uri="{FF2B5EF4-FFF2-40B4-BE49-F238E27FC236}">
                <a16:creationId xmlns:a16="http://schemas.microsoft.com/office/drawing/2014/main" id="{E1CA5A8C-F7FC-4106-A75A-BC9C15423281}"/>
              </a:ext>
            </a:extLst>
          </p:cNvPr>
          <p:cNvSpPr/>
          <p:nvPr/>
        </p:nvSpPr>
        <p:spPr>
          <a:xfrm>
            <a:off x="2371390" y="4867639"/>
            <a:ext cx="1452265" cy="144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Management</a:t>
            </a:r>
            <a:r>
              <a:rPr lang="ja-JP" altLang="en-US" sz="1000" dirty="0">
                <a:solidFill>
                  <a:schemeClr val="tx1"/>
                </a:solidFill>
              </a:rPr>
              <a:t> </a:t>
            </a:r>
            <a:r>
              <a:rPr lang="en-US" altLang="ja-JP" sz="1000" dirty="0">
                <a:solidFill>
                  <a:schemeClr val="tx1"/>
                </a:solidFill>
              </a:rPr>
              <a:t>&amp;Control</a:t>
            </a:r>
            <a:endParaRPr kumimoji="1" lang="ja-JP" altLang="en-US" sz="1000" dirty="0">
              <a:solidFill>
                <a:schemeClr val="tx1"/>
              </a:solidFill>
            </a:endParaRPr>
          </a:p>
        </p:txBody>
      </p:sp>
      <p:sp>
        <p:nvSpPr>
          <p:cNvPr id="130" name="正方形/長方形 129">
            <a:extLst>
              <a:ext uri="{FF2B5EF4-FFF2-40B4-BE49-F238E27FC236}">
                <a16:creationId xmlns:a16="http://schemas.microsoft.com/office/drawing/2014/main" id="{0A3125BC-4B68-478C-BDAA-2321F17E52BC}"/>
              </a:ext>
            </a:extLst>
          </p:cNvPr>
          <p:cNvSpPr/>
          <p:nvPr/>
        </p:nvSpPr>
        <p:spPr>
          <a:xfrm>
            <a:off x="2334529" y="4840205"/>
            <a:ext cx="2215947" cy="10755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吹き出し: 角を丸めた四角形 45">
            <a:extLst>
              <a:ext uri="{FF2B5EF4-FFF2-40B4-BE49-F238E27FC236}">
                <a16:creationId xmlns:a16="http://schemas.microsoft.com/office/drawing/2014/main" id="{DE12C6FA-33C7-430A-AEB3-9B1DED299C54}"/>
              </a:ext>
            </a:extLst>
          </p:cNvPr>
          <p:cNvSpPr/>
          <p:nvPr/>
        </p:nvSpPr>
        <p:spPr>
          <a:xfrm>
            <a:off x="6165844" y="4123096"/>
            <a:ext cx="1025602"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Data utilization</a:t>
            </a:r>
            <a:endParaRPr kumimoji="1" lang="ja-JP" altLang="en-US" sz="800" dirty="0">
              <a:solidFill>
                <a:schemeClr val="tx1"/>
              </a:solidFill>
            </a:endParaRPr>
          </a:p>
        </p:txBody>
      </p:sp>
      <p:sp>
        <p:nvSpPr>
          <p:cNvPr id="47" name="吹き出し: 角を丸めた四角形 46">
            <a:extLst>
              <a:ext uri="{FF2B5EF4-FFF2-40B4-BE49-F238E27FC236}">
                <a16:creationId xmlns:a16="http://schemas.microsoft.com/office/drawing/2014/main" id="{84DFBB3B-99DB-45D4-8A53-E51FEE51CB75}"/>
              </a:ext>
            </a:extLst>
          </p:cNvPr>
          <p:cNvSpPr/>
          <p:nvPr/>
        </p:nvSpPr>
        <p:spPr>
          <a:xfrm>
            <a:off x="3999695" y="4131346"/>
            <a:ext cx="1156217"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Data management</a:t>
            </a:r>
            <a:endParaRPr kumimoji="1" lang="ja-JP" altLang="en-US" sz="800" dirty="0">
              <a:solidFill>
                <a:schemeClr val="tx1"/>
              </a:solidFill>
            </a:endParaRPr>
          </a:p>
        </p:txBody>
      </p:sp>
      <p:sp>
        <p:nvSpPr>
          <p:cNvPr id="38" name="スライド番号プレースホルダー 1">
            <a:extLst>
              <a:ext uri="{FF2B5EF4-FFF2-40B4-BE49-F238E27FC236}">
                <a16:creationId xmlns:a16="http://schemas.microsoft.com/office/drawing/2014/main" id="{2CC7995E-BA1B-4D82-9574-5B45E5749C4E}"/>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16</a:t>
            </a:fld>
            <a:endParaRPr lang="en-US" altLang="ja-JP" dirty="0">
              <a:solidFill>
                <a:srgbClr val="000000"/>
              </a:solidFill>
              <a:latin typeface="Arial" charset="0"/>
            </a:endParaRPr>
          </a:p>
        </p:txBody>
      </p:sp>
    </p:spTree>
    <p:extLst>
      <p:ext uri="{BB962C8B-B14F-4D97-AF65-F5344CB8AC3E}">
        <p14:creationId xmlns:p14="http://schemas.microsoft.com/office/powerpoint/2010/main" val="5196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11. Information security, quality &amp; safety management</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254928"/>
            <a:ext cx="8319042" cy="2880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57401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274029"/>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4570108"/>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8" name="スライド番号プレースホルダー 1">
            <a:extLst>
              <a:ext uri="{FF2B5EF4-FFF2-40B4-BE49-F238E27FC236}">
                <a16:creationId xmlns:a16="http://schemas.microsoft.com/office/drawing/2014/main" id="{12CBB2F7-4CCF-427A-A145-3F4534B9C6A1}"/>
              </a:ext>
            </a:extLst>
          </p:cNvPr>
          <p:cNvSpPr txBox="1">
            <a:spLocks/>
          </p:cNvSpPr>
          <p:nvPr/>
        </p:nvSpPr>
        <p:spPr bwMode="auto">
          <a:xfrm>
            <a:off x="8278395" y="6381750"/>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17</a:t>
            </a:fld>
            <a:endParaRPr lang="en-US" altLang="ja-JP" dirty="0">
              <a:solidFill>
                <a:srgbClr val="000000"/>
              </a:solidFill>
              <a:latin typeface="Arial" charset="0"/>
            </a:endParaRPr>
          </a:p>
        </p:txBody>
      </p:sp>
      <p:sp>
        <p:nvSpPr>
          <p:cNvPr id="27" name="矢印: 五方向 26">
            <a:extLst>
              <a:ext uri="{FF2B5EF4-FFF2-40B4-BE49-F238E27FC236}">
                <a16:creationId xmlns:a16="http://schemas.microsoft.com/office/drawing/2014/main" id="{0B248566-27BE-42C7-9CD3-2FBB004FE684}"/>
              </a:ext>
            </a:extLst>
          </p:cNvPr>
          <p:cNvSpPr/>
          <p:nvPr/>
        </p:nvSpPr>
        <p:spPr>
          <a:xfrm>
            <a:off x="4741419" y="5230977"/>
            <a:ext cx="1645513" cy="434361"/>
          </a:xfrm>
          <a:prstGeom prst="homePlate">
            <a:avLst>
              <a:gd name="adj" fmla="val 39800"/>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MC05) </a:t>
            </a:r>
            <a:br>
              <a:rPr lang="en-US" altLang="ja-JP" sz="800" dirty="0">
                <a:solidFill>
                  <a:schemeClr val="tx1"/>
                </a:solidFill>
              </a:rPr>
            </a:br>
            <a:r>
              <a:rPr lang="en-US" altLang="ja-JP" sz="800" dirty="0">
                <a:solidFill>
                  <a:schemeClr val="tx1"/>
                </a:solidFill>
              </a:rPr>
              <a:t>Quality Management</a:t>
            </a:r>
            <a:endParaRPr lang="ja-JP" altLang="en-US" sz="800" dirty="0">
              <a:solidFill>
                <a:schemeClr val="tx1"/>
              </a:solidFill>
            </a:endParaRPr>
          </a:p>
        </p:txBody>
      </p:sp>
      <p:sp>
        <p:nvSpPr>
          <p:cNvPr id="28" name="正方形/長方形 27">
            <a:extLst>
              <a:ext uri="{FF2B5EF4-FFF2-40B4-BE49-F238E27FC236}">
                <a16:creationId xmlns:a16="http://schemas.microsoft.com/office/drawing/2014/main" id="{419BEEF9-8D25-431A-849E-0C04A21A2577}"/>
              </a:ext>
            </a:extLst>
          </p:cNvPr>
          <p:cNvSpPr/>
          <p:nvPr/>
        </p:nvSpPr>
        <p:spPr>
          <a:xfrm>
            <a:off x="527568" y="5004367"/>
            <a:ext cx="5977922" cy="80704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0E965167-8F5D-4872-BDAF-7856C62E3481}"/>
              </a:ext>
            </a:extLst>
          </p:cNvPr>
          <p:cNvSpPr/>
          <p:nvPr/>
        </p:nvSpPr>
        <p:spPr>
          <a:xfrm>
            <a:off x="548089" y="5037092"/>
            <a:ext cx="1452265" cy="144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Management</a:t>
            </a:r>
            <a:r>
              <a:rPr lang="ja-JP" altLang="en-US" sz="1000" dirty="0">
                <a:solidFill>
                  <a:schemeClr val="tx1"/>
                </a:solidFill>
              </a:rPr>
              <a:t> </a:t>
            </a:r>
            <a:r>
              <a:rPr lang="en-US" altLang="ja-JP" sz="1000" dirty="0">
                <a:solidFill>
                  <a:schemeClr val="tx1"/>
                </a:solidFill>
              </a:rPr>
              <a:t>&amp;Control</a:t>
            </a:r>
            <a:endParaRPr kumimoji="1" lang="ja-JP" altLang="en-US" sz="1000" dirty="0">
              <a:solidFill>
                <a:schemeClr val="tx1"/>
              </a:solidFill>
            </a:endParaRPr>
          </a:p>
        </p:txBody>
      </p:sp>
      <p:sp>
        <p:nvSpPr>
          <p:cNvPr id="30" name="矢印: 五方向 29">
            <a:extLst>
              <a:ext uri="{FF2B5EF4-FFF2-40B4-BE49-F238E27FC236}">
                <a16:creationId xmlns:a16="http://schemas.microsoft.com/office/drawing/2014/main" id="{3778C74A-E168-42D8-B881-A46A085ECBCF}"/>
              </a:ext>
            </a:extLst>
          </p:cNvPr>
          <p:cNvSpPr/>
          <p:nvPr/>
        </p:nvSpPr>
        <p:spPr>
          <a:xfrm>
            <a:off x="4693919" y="1959161"/>
            <a:ext cx="1645513" cy="145822"/>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QUMG)  Quality management</a:t>
            </a:r>
            <a:endParaRPr kumimoji="1" lang="ja-JP" altLang="en-US" sz="800" dirty="0">
              <a:solidFill>
                <a:schemeClr val="bg1"/>
              </a:solidFill>
            </a:endParaRPr>
          </a:p>
        </p:txBody>
      </p:sp>
      <p:sp>
        <p:nvSpPr>
          <p:cNvPr id="31" name="矢印: 五方向 30">
            <a:extLst>
              <a:ext uri="{FF2B5EF4-FFF2-40B4-BE49-F238E27FC236}">
                <a16:creationId xmlns:a16="http://schemas.microsoft.com/office/drawing/2014/main" id="{1A39A32D-8B12-4EB6-A818-725E74B6D2E4}"/>
              </a:ext>
            </a:extLst>
          </p:cNvPr>
          <p:cNvSpPr/>
          <p:nvPr/>
        </p:nvSpPr>
        <p:spPr>
          <a:xfrm>
            <a:off x="4693919" y="2132493"/>
            <a:ext cx="1645513" cy="145822"/>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QUAS)  Quality assurance</a:t>
            </a:r>
            <a:endParaRPr kumimoji="1" lang="ja-JP" altLang="en-US" sz="800" dirty="0">
              <a:solidFill>
                <a:schemeClr val="bg1"/>
              </a:solidFill>
            </a:endParaRPr>
          </a:p>
        </p:txBody>
      </p:sp>
      <p:sp>
        <p:nvSpPr>
          <p:cNvPr id="32" name="矢印: 五方向 31">
            <a:extLst>
              <a:ext uri="{FF2B5EF4-FFF2-40B4-BE49-F238E27FC236}">
                <a16:creationId xmlns:a16="http://schemas.microsoft.com/office/drawing/2014/main" id="{FD2595B5-28B1-4E5E-A5B4-0A581AAFA92F}"/>
              </a:ext>
            </a:extLst>
          </p:cNvPr>
          <p:cNvSpPr/>
          <p:nvPr/>
        </p:nvSpPr>
        <p:spPr>
          <a:xfrm>
            <a:off x="4693919" y="2302556"/>
            <a:ext cx="1645513" cy="145822"/>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MEAS)  Measurement</a:t>
            </a:r>
            <a:endParaRPr kumimoji="1" lang="ja-JP" altLang="en-US" sz="800" dirty="0">
              <a:solidFill>
                <a:schemeClr val="bg1"/>
              </a:solidFill>
            </a:endParaRPr>
          </a:p>
        </p:txBody>
      </p:sp>
      <p:sp>
        <p:nvSpPr>
          <p:cNvPr id="33" name="矢印: 五方向 32">
            <a:extLst>
              <a:ext uri="{FF2B5EF4-FFF2-40B4-BE49-F238E27FC236}">
                <a16:creationId xmlns:a16="http://schemas.microsoft.com/office/drawing/2014/main" id="{3FDFAF8A-005F-487C-B7BA-07EDB6FFECD7}"/>
              </a:ext>
            </a:extLst>
          </p:cNvPr>
          <p:cNvSpPr/>
          <p:nvPr/>
        </p:nvSpPr>
        <p:spPr>
          <a:xfrm>
            <a:off x="4693919" y="2473948"/>
            <a:ext cx="1645513" cy="145822"/>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CORE)  Conformance review</a:t>
            </a:r>
            <a:endParaRPr kumimoji="1" lang="ja-JP" altLang="en-US" sz="800" dirty="0">
              <a:solidFill>
                <a:schemeClr val="bg1"/>
              </a:solidFill>
            </a:endParaRPr>
          </a:p>
        </p:txBody>
      </p:sp>
      <p:sp>
        <p:nvSpPr>
          <p:cNvPr id="34" name="正方形/長方形 33">
            <a:extLst>
              <a:ext uri="{FF2B5EF4-FFF2-40B4-BE49-F238E27FC236}">
                <a16:creationId xmlns:a16="http://schemas.microsoft.com/office/drawing/2014/main" id="{6D50F3F0-0DF7-4B80-AD28-07E618204C6D}"/>
              </a:ext>
            </a:extLst>
          </p:cNvPr>
          <p:cNvSpPr/>
          <p:nvPr/>
        </p:nvSpPr>
        <p:spPr>
          <a:xfrm>
            <a:off x="2521562" y="1421151"/>
            <a:ext cx="1319624"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Skills and quality</a:t>
            </a:r>
            <a:endParaRPr kumimoji="1" lang="ja-JP" altLang="en-US" sz="1000" dirty="0">
              <a:solidFill>
                <a:schemeClr val="tx1"/>
              </a:solidFill>
            </a:endParaRPr>
          </a:p>
        </p:txBody>
      </p:sp>
      <p:sp>
        <p:nvSpPr>
          <p:cNvPr id="35" name="正方形/長方形 34">
            <a:extLst>
              <a:ext uri="{FF2B5EF4-FFF2-40B4-BE49-F238E27FC236}">
                <a16:creationId xmlns:a16="http://schemas.microsoft.com/office/drawing/2014/main" id="{3356DFDD-03EE-4144-BC4D-5FAAF3000F51}"/>
              </a:ext>
            </a:extLst>
          </p:cNvPr>
          <p:cNvSpPr/>
          <p:nvPr/>
        </p:nvSpPr>
        <p:spPr>
          <a:xfrm>
            <a:off x="2672033" y="1482087"/>
            <a:ext cx="3833456" cy="237433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4E1C5235-8D4D-4EBD-B7AD-803EDF60C259}"/>
              </a:ext>
            </a:extLst>
          </p:cNvPr>
          <p:cNvSpPr/>
          <p:nvPr/>
        </p:nvSpPr>
        <p:spPr>
          <a:xfrm>
            <a:off x="2663641" y="1627042"/>
            <a:ext cx="1691363"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Quality and conformance</a:t>
            </a:r>
            <a:endParaRPr kumimoji="1" lang="ja-JP" altLang="en-US" sz="1000" dirty="0">
              <a:solidFill>
                <a:schemeClr val="tx1"/>
              </a:solidFill>
            </a:endParaRPr>
          </a:p>
        </p:txBody>
      </p:sp>
      <p:sp>
        <p:nvSpPr>
          <p:cNvPr id="37" name="正方形/長方形 36">
            <a:extLst>
              <a:ext uri="{FF2B5EF4-FFF2-40B4-BE49-F238E27FC236}">
                <a16:creationId xmlns:a16="http://schemas.microsoft.com/office/drawing/2014/main" id="{B4A987F1-0B03-4192-B316-8BFA29716779}"/>
              </a:ext>
            </a:extLst>
          </p:cNvPr>
          <p:cNvSpPr/>
          <p:nvPr/>
        </p:nvSpPr>
        <p:spPr>
          <a:xfrm>
            <a:off x="2747417" y="1650007"/>
            <a:ext cx="3671973" cy="213787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四角形: 角を丸くする 37">
            <a:extLst>
              <a:ext uri="{FF2B5EF4-FFF2-40B4-BE49-F238E27FC236}">
                <a16:creationId xmlns:a16="http://schemas.microsoft.com/office/drawing/2014/main" id="{3DA4CED1-428E-4014-9D1E-A5CE26319558}"/>
              </a:ext>
            </a:extLst>
          </p:cNvPr>
          <p:cNvSpPr/>
          <p:nvPr/>
        </p:nvSpPr>
        <p:spPr>
          <a:xfrm>
            <a:off x="4630030" y="1897509"/>
            <a:ext cx="1714296" cy="817305"/>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 name="直線コネクタ 38">
            <a:extLst>
              <a:ext uri="{FF2B5EF4-FFF2-40B4-BE49-F238E27FC236}">
                <a16:creationId xmlns:a16="http://schemas.microsoft.com/office/drawing/2014/main" id="{7C6B08CE-E401-4754-A899-ECD0CE497699}"/>
              </a:ext>
            </a:extLst>
          </p:cNvPr>
          <p:cNvCxnSpPr>
            <a:cxnSpLocks/>
            <a:stCxn id="38" idx="2"/>
            <a:endCxn id="27" idx="0"/>
          </p:cNvCxnSpPr>
          <p:nvPr/>
        </p:nvCxnSpPr>
        <p:spPr>
          <a:xfrm flipH="1">
            <a:off x="5477738" y="2714814"/>
            <a:ext cx="9440" cy="25161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矢印: 五方向 45">
            <a:extLst>
              <a:ext uri="{FF2B5EF4-FFF2-40B4-BE49-F238E27FC236}">
                <a16:creationId xmlns:a16="http://schemas.microsoft.com/office/drawing/2014/main" id="{EFC05670-8A33-4888-B65F-21EED77C14DD}"/>
              </a:ext>
            </a:extLst>
          </p:cNvPr>
          <p:cNvSpPr/>
          <p:nvPr/>
        </p:nvSpPr>
        <p:spPr>
          <a:xfrm>
            <a:off x="763334" y="1966899"/>
            <a:ext cx="1541078" cy="355496"/>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SCTY) </a:t>
            </a:r>
          </a:p>
          <a:p>
            <a:pPr algn="ctr"/>
            <a:r>
              <a:rPr lang="en-US" altLang="ja-JP" sz="800" dirty="0">
                <a:solidFill>
                  <a:schemeClr val="bg1"/>
                </a:solidFill>
              </a:rPr>
              <a:t>Information security</a:t>
            </a:r>
            <a:endParaRPr kumimoji="1" lang="ja-JP" altLang="en-US" sz="800" dirty="0">
              <a:solidFill>
                <a:schemeClr val="bg1"/>
              </a:solidFill>
            </a:endParaRPr>
          </a:p>
        </p:txBody>
      </p:sp>
      <p:sp>
        <p:nvSpPr>
          <p:cNvPr id="47" name="矢印: 五方向 46">
            <a:extLst>
              <a:ext uri="{FF2B5EF4-FFF2-40B4-BE49-F238E27FC236}">
                <a16:creationId xmlns:a16="http://schemas.microsoft.com/office/drawing/2014/main" id="{57BE60AB-9B9A-4D2E-B08F-DA5B811D9881}"/>
              </a:ext>
            </a:extLst>
          </p:cNvPr>
          <p:cNvSpPr/>
          <p:nvPr/>
        </p:nvSpPr>
        <p:spPr>
          <a:xfrm>
            <a:off x="763333" y="2349901"/>
            <a:ext cx="1541078" cy="355496"/>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INAS) </a:t>
            </a:r>
          </a:p>
          <a:p>
            <a:pPr algn="ctr"/>
            <a:r>
              <a:rPr lang="en-US" altLang="ja-JP" sz="800" dirty="0">
                <a:solidFill>
                  <a:schemeClr val="bg1"/>
                </a:solidFill>
              </a:rPr>
              <a:t>Information assurance</a:t>
            </a:r>
            <a:endParaRPr kumimoji="1" lang="ja-JP" altLang="en-US" sz="800" dirty="0">
              <a:solidFill>
                <a:schemeClr val="bg1"/>
              </a:solidFill>
            </a:endParaRPr>
          </a:p>
        </p:txBody>
      </p:sp>
      <p:sp>
        <p:nvSpPr>
          <p:cNvPr id="50" name="矢印: 五方向 49">
            <a:extLst>
              <a:ext uri="{FF2B5EF4-FFF2-40B4-BE49-F238E27FC236}">
                <a16:creationId xmlns:a16="http://schemas.microsoft.com/office/drawing/2014/main" id="{0F5B6D88-C042-4C30-8A62-62622955134B}"/>
              </a:ext>
            </a:extLst>
          </p:cNvPr>
          <p:cNvSpPr/>
          <p:nvPr/>
        </p:nvSpPr>
        <p:spPr>
          <a:xfrm>
            <a:off x="2865528" y="1984762"/>
            <a:ext cx="1614571" cy="177201"/>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DGFS) Digital forensics</a:t>
            </a:r>
            <a:endParaRPr kumimoji="1" lang="ja-JP" altLang="en-US" sz="800" dirty="0">
              <a:solidFill>
                <a:schemeClr val="bg1"/>
              </a:solidFill>
            </a:endParaRPr>
          </a:p>
        </p:txBody>
      </p:sp>
      <p:sp>
        <p:nvSpPr>
          <p:cNvPr id="51" name="矢印: 五方向 50">
            <a:extLst>
              <a:ext uri="{FF2B5EF4-FFF2-40B4-BE49-F238E27FC236}">
                <a16:creationId xmlns:a16="http://schemas.microsoft.com/office/drawing/2014/main" id="{D3823EAD-9F81-48C5-8A4C-53C90C7CC5D4}"/>
              </a:ext>
            </a:extLst>
          </p:cNvPr>
          <p:cNvSpPr/>
          <p:nvPr/>
        </p:nvSpPr>
        <p:spPr>
          <a:xfrm>
            <a:off x="763334" y="5230977"/>
            <a:ext cx="1534948" cy="434361"/>
          </a:xfrm>
          <a:prstGeom prst="homePlate">
            <a:avLst>
              <a:gd name="adj" fmla="val 39800"/>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MC03) </a:t>
            </a:r>
            <a:br>
              <a:rPr lang="en-US" altLang="ja-JP" sz="800" dirty="0">
                <a:solidFill>
                  <a:schemeClr val="tx1"/>
                </a:solidFill>
              </a:rPr>
            </a:br>
            <a:r>
              <a:rPr lang="en-US" altLang="ja-JP" sz="800" dirty="0">
                <a:solidFill>
                  <a:schemeClr val="tx1"/>
                </a:solidFill>
              </a:rPr>
              <a:t>Information security management</a:t>
            </a:r>
            <a:endParaRPr lang="ja-JP" altLang="en-US" sz="800" dirty="0">
              <a:solidFill>
                <a:schemeClr val="tx1"/>
              </a:solidFill>
            </a:endParaRPr>
          </a:p>
        </p:txBody>
      </p:sp>
      <p:sp>
        <p:nvSpPr>
          <p:cNvPr id="52" name="正方形/長方形 51">
            <a:extLst>
              <a:ext uri="{FF2B5EF4-FFF2-40B4-BE49-F238E27FC236}">
                <a16:creationId xmlns:a16="http://schemas.microsoft.com/office/drawing/2014/main" id="{684415D2-B7B1-4760-9CB7-1F724A560B1D}"/>
              </a:ext>
            </a:extLst>
          </p:cNvPr>
          <p:cNvSpPr/>
          <p:nvPr/>
        </p:nvSpPr>
        <p:spPr>
          <a:xfrm>
            <a:off x="682165" y="1635039"/>
            <a:ext cx="145258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Information strategy</a:t>
            </a:r>
            <a:endParaRPr kumimoji="1" lang="ja-JP" altLang="en-US" sz="1000" dirty="0">
              <a:solidFill>
                <a:schemeClr val="tx1"/>
              </a:solidFill>
            </a:endParaRPr>
          </a:p>
        </p:txBody>
      </p:sp>
      <p:sp>
        <p:nvSpPr>
          <p:cNvPr id="53" name="正方形/長方形 52">
            <a:extLst>
              <a:ext uri="{FF2B5EF4-FFF2-40B4-BE49-F238E27FC236}">
                <a16:creationId xmlns:a16="http://schemas.microsoft.com/office/drawing/2014/main" id="{13C38A4E-B773-4218-93F1-2CB9930FCF7E}"/>
              </a:ext>
            </a:extLst>
          </p:cNvPr>
          <p:cNvSpPr/>
          <p:nvPr/>
        </p:nvSpPr>
        <p:spPr>
          <a:xfrm>
            <a:off x="544044" y="1464019"/>
            <a:ext cx="1680438" cy="2329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55" name="正方形/長方形 54">
            <a:extLst>
              <a:ext uri="{FF2B5EF4-FFF2-40B4-BE49-F238E27FC236}">
                <a16:creationId xmlns:a16="http://schemas.microsoft.com/office/drawing/2014/main" id="{9AC2878A-DAFA-452C-B84C-742BE33878B6}"/>
              </a:ext>
            </a:extLst>
          </p:cNvPr>
          <p:cNvSpPr/>
          <p:nvPr/>
        </p:nvSpPr>
        <p:spPr>
          <a:xfrm>
            <a:off x="622527" y="1650007"/>
            <a:ext cx="1831327" cy="213787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a:extLst>
              <a:ext uri="{FF2B5EF4-FFF2-40B4-BE49-F238E27FC236}">
                <a16:creationId xmlns:a16="http://schemas.microsoft.com/office/drawing/2014/main" id="{5764DE05-9539-45CD-BCFD-F28401D46278}"/>
              </a:ext>
            </a:extLst>
          </p:cNvPr>
          <p:cNvSpPr/>
          <p:nvPr/>
        </p:nvSpPr>
        <p:spPr>
          <a:xfrm>
            <a:off x="527567" y="1494857"/>
            <a:ext cx="2028219" cy="23615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四角形: 角を丸くする 56">
            <a:extLst>
              <a:ext uri="{FF2B5EF4-FFF2-40B4-BE49-F238E27FC236}">
                <a16:creationId xmlns:a16="http://schemas.microsoft.com/office/drawing/2014/main" id="{26F46E68-3DDF-416D-B22A-548D8A2E00AE}"/>
              </a:ext>
            </a:extLst>
          </p:cNvPr>
          <p:cNvSpPr/>
          <p:nvPr/>
        </p:nvSpPr>
        <p:spPr>
          <a:xfrm>
            <a:off x="681544" y="1907407"/>
            <a:ext cx="3824016" cy="817305"/>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a:extLst>
              <a:ext uri="{FF2B5EF4-FFF2-40B4-BE49-F238E27FC236}">
                <a16:creationId xmlns:a16="http://schemas.microsoft.com/office/drawing/2014/main" id="{CD5F5411-7160-4146-96E6-2C0415E6ECA6}"/>
              </a:ext>
            </a:extLst>
          </p:cNvPr>
          <p:cNvCxnSpPr>
            <a:cxnSpLocks/>
            <a:endCxn id="51" idx="0"/>
          </p:cNvCxnSpPr>
          <p:nvPr/>
        </p:nvCxnSpPr>
        <p:spPr>
          <a:xfrm>
            <a:off x="1437616" y="2732903"/>
            <a:ext cx="6754" cy="249807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吹き出し: 角を丸めた四角形 39">
            <a:extLst>
              <a:ext uri="{FF2B5EF4-FFF2-40B4-BE49-F238E27FC236}">
                <a16:creationId xmlns:a16="http://schemas.microsoft.com/office/drawing/2014/main" id="{0748160B-FE09-4BB0-8097-91F6D5F6CADE}"/>
              </a:ext>
            </a:extLst>
          </p:cNvPr>
          <p:cNvSpPr/>
          <p:nvPr/>
        </p:nvSpPr>
        <p:spPr>
          <a:xfrm>
            <a:off x="1584668" y="4182118"/>
            <a:ext cx="1156217"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Information security management</a:t>
            </a:r>
            <a:endParaRPr kumimoji="1" lang="ja-JP" altLang="en-US" sz="800" dirty="0">
              <a:solidFill>
                <a:schemeClr val="tx1"/>
              </a:solidFill>
            </a:endParaRPr>
          </a:p>
        </p:txBody>
      </p:sp>
      <p:sp>
        <p:nvSpPr>
          <p:cNvPr id="41" name="吹き出し: 角を丸めた四角形 40">
            <a:extLst>
              <a:ext uri="{FF2B5EF4-FFF2-40B4-BE49-F238E27FC236}">
                <a16:creationId xmlns:a16="http://schemas.microsoft.com/office/drawing/2014/main" id="{35C5CE97-F7B7-4B4D-8506-8445394CF8C9}"/>
              </a:ext>
            </a:extLst>
          </p:cNvPr>
          <p:cNvSpPr/>
          <p:nvPr/>
        </p:nvSpPr>
        <p:spPr>
          <a:xfrm>
            <a:off x="5544537" y="4182117"/>
            <a:ext cx="989877"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Quality management</a:t>
            </a:r>
            <a:endParaRPr kumimoji="1" lang="ja-JP" altLang="en-US" sz="800" dirty="0">
              <a:solidFill>
                <a:schemeClr val="tx1"/>
              </a:solidFill>
            </a:endParaRPr>
          </a:p>
        </p:txBody>
      </p:sp>
      <p:sp>
        <p:nvSpPr>
          <p:cNvPr id="42" name="正方形/長方形 41">
            <a:extLst>
              <a:ext uri="{FF2B5EF4-FFF2-40B4-BE49-F238E27FC236}">
                <a16:creationId xmlns:a16="http://schemas.microsoft.com/office/drawing/2014/main" id="{71605C6F-FCB1-4E9E-A840-0D4639F5AA6E}"/>
              </a:ext>
            </a:extLst>
          </p:cNvPr>
          <p:cNvSpPr/>
          <p:nvPr/>
        </p:nvSpPr>
        <p:spPr>
          <a:xfrm>
            <a:off x="6513250" y="1443529"/>
            <a:ext cx="2071210" cy="271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lang="ja-JP" altLang="en-US" sz="1000" dirty="0">
              <a:solidFill>
                <a:schemeClr val="tx1"/>
              </a:solidFill>
            </a:endParaRPr>
          </a:p>
        </p:txBody>
      </p:sp>
      <p:sp>
        <p:nvSpPr>
          <p:cNvPr id="43" name="正方形/長方形 42">
            <a:extLst>
              <a:ext uri="{FF2B5EF4-FFF2-40B4-BE49-F238E27FC236}">
                <a16:creationId xmlns:a16="http://schemas.microsoft.com/office/drawing/2014/main" id="{8416CD40-EC23-4C07-9CE4-40F25376C4B0}"/>
              </a:ext>
            </a:extLst>
          </p:cNvPr>
          <p:cNvSpPr/>
          <p:nvPr/>
        </p:nvSpPr>
        <p:spPr>
          <a:xfrm>
            <a:off x="6592635" y="1642900"/>
            <a:ext cx="1484551" cy="264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Systems development</a:t>
            </a:r>
            <a:endParaRPr kumimoji="1" lang="ja-JP" altLang="en-US" sz="1000" dirty="0">
              <a:solidFill>
                <a:schemeClr val="tx1"/>
              </a:solidFill>
            </a:endParaRPr>
          </a:p>
        </p:txBody>
      </p:sp>
      <p:sp>
        <p:nvSpPr>
          <p:cNvPr id="44" name="矢印: 五方向 43">
            <a:extLst>
              <a:ext uri="{FF2B5EF4-FFF2-40B4-BE49-F238E27FC236}">
                <a16:creationId xmlns:a16="http://schemas.microsoft.com/office/drawing/2014/main" id="{ACC245BE-9C95-4103-92B3-41BBFAE42CA0}"/>
              </a:ext>
            </a:extLst>
          </p:cNvPr>
          <p:cNvSpPr/>
          <p:nvPr/>
        </p:nvSpPr>
        <p:spPr>
          <a:xfrm>
            <a:off x="6696709" y="1967192"/>
            <a:ext cx="1614571" cy="212340"/>
          </a:xfrm>
          <a:prstGeom prst="homePlate">
            <a:avLst>
              <a:gd name="adj" fmla="val 39800"/>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SFEN) Safety engineering</a:t>
            </a:r>
          </a:p>
        </p:txBody>
      </p:sp>
      <p:sp>
        <p:nvSpPr>
          <p:cNvPr id="45" name="正方形/長方形 44">
            <a:extLst>
              <a:ext uri="{FF2B5EF4-FFF2-40B4-BE49-F238E27FC236}">
                <a16:creationId xmlns:a16="http://schemas.microsoft.com/office/drawing/2014/main" id="{15E4E556-D8D7-44E6-8231-C94F01A58A7C}"/>
              </a:ext>
            </a:extLst>
          </p:cNvPr>
          <p:cNvSpPr/>
          <p:nvPr/>
        </p:nvSpPr>
        <p:spPr>
          <a:xfrm>
            <a:off x="6643296" y="1640362"/>
            <a:ext cx="1831327" cy="213787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0D18845A-4097-49D6-948B-A702C2764224}"/>
              </a:ext>
            </a:extLst>
          </p:cNvPr>
          <p:cNvSpPr/>
          <p:nvPr/>
        </p:nvSpPr>
        <p:spPr>
          <a:xfrm>
            <a:off x="6548336" y="1485212"/>
            <a:ext cx="2028219" cy="23615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吹き出し: 角を丸めた四角形 53">
            <a:extLst>
              <a:ext uri="{FF2B5EF4-FFF2-40B4-BE49-F238E27FC236}">
                <a16:creationId xmlns:a16="http://schemas.microsoft.com/office/drawing/2014/main" id="{B02486DF-8C68-44C7-9F27-880AE62D4C33}"/>
              </a:ext>
            </a:extLst>
          </p:cNvPr>
          <p:cNvSpPr/>
          <p:nvPr/>
        </p:nvSpPr>
        <p:spPr>
          <a:xfrm>
            <a:off x="7582247" y="4195533"/>
            <a:ext cx="989877"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Safety management</a:t>
            </a:r>
            <a:endParaRPr kumimoji="1" lang="ja-JP" altLang="en-US" sz="800" dirty="0">
              <a:solidFill>
                <a:schemeClr val="tx1"/>
              </a:solidFill>
            </a:endParaRPr>
          </a:p>
        </p:txBody>
      </p:sp>
      <p:cxnSp>
        <p:nvCxnSpPr>
          <p:cNvPr id="59" name="直線コネクタ 58">
            <a:extLst>
              <a:ext uri="{FF2B5EF4-FFF2-40B4-BE49-F238E27FC236}">
                <a16:creationId xmlns:a16="http://schemas.microsoft.com/office/drawing/2014/main" id="{1BCB8F21-41A0-4280-9799-92CE634C416F}"/>
              </a:ext>
            </a:extLst>
          </p:cNvPr>
          <p:cNvCxnSpPr>
            <a:cxnSpLocks/>
            <a:stCxn id="44" idx="2"/>
            <a:endCxn id="61" idx="0"/>
          </p:cNvCxnSpPr>
          <p:nvPr/>
        </p:nvCxnSpPr>
        <p:spPr>
          <a:xfrm flipH="1">
            <a:off x="7454546" y="2179532"/>
            <a:ext cx="7193" cy="303556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612C587C-DC3E-4750-847C-18B0E18BE1CD}"/>
              </a:ext>
            </a:extLst>
          </p:cNvPr>
          <p:cNvSpPr/>
          <p:nvPr/>
        </p:nvSpPr>
        <p:spPr>
          <a:xfrm>
            <a:off x="6366111" y="5036717"/>
            <a:ext cx="1289634" cy="113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61" name="矢印: 五方向 60">
            <a:extLst>
              <a:ext uri="{FF2B5EF4-FFF2-40B4-BE49-F238E27FC236}">
                <a16:creationId xmlns:a16="http://schemas.microsoft.com/office/drawing/2014/main" id="{BB925BF0-E004-4C67-A58B-66EDDC58225E}"/>
              </a:ext>
            </a:extLst>
          </p:cNvPr>
          <p:cNvSpPr/>
          <p:nvPr/>
        </p:nvSpPr>
        <p:spPr>
          <a:xfrm>
            <a:off x="6837066" y="5215100"/>
            <a:ext cx="1277394" cy="450238"/>
          </a:xfrm>
          <a:prstGeom prst="homePlate">
            <a:avLst>
              <a:gd name="adj" fmla="val 942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DV07) </a:t>
            </a:r>
            <a:br>
              <a:rPr lang="en-US" altLang="ja-JP" sz="800" dirty="0">
                <a:solidFill>
                  <a:schemeClr val="tx1"/>
                </a:solidFill>
              </a:rPr>
            </a:br>
            <a:r>
              <a:rPr lang="en-US" altLang="ja-JP" sz="800" dirty="0">
                <a:solidFill>
                  <a:schemeClr val="tx1"/>
                </a:solidFill>
              </a:rPr>
              <a:t>Embedded software development</a:t>
            </a:r>
            <a:endParaRPr kumimoji="1" lang="ja-JP" altLang="en-US" sz="800" dirty="0">
              <a:solidFill>
                <a:schemeClr val="tx1"/>
              </a:solidFill>
            </a:endParaRPr>
          </a:p>
        </p:txBody>
      </p:sp>
      <p:sp>
        <p:nvSpPr>
          <p:cNvPr id="62" name="正方形/長方形 61">
            <a:extLst>
              <a:ext uri="{FF2B5EF4-FFF2-40B4-BE49-F238E27FC236}">
                <a16:creationId xmlns:a16="http://schemas.microsoft.com/office/drawing/2014/main" id="{5AE8DAF0-A2B8-469A-A5D3-A2BAAE6CC8D2}"/>
              </a:ext>
            </a:extLst>
          </p:cNvPr>
          <p:cNvSpPr/>
          <p:nvPr/>
        </p:nvSpPr>
        <p:spPr>
          <a:xfrm>
            <a:off x="6548335" y="4991024"/>
            <a:ext cx="1997257" cy="80704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吹き出し: 角を丸めた四角形 62">
            <a:extLst>
              <a:ext uri="{FF2B5EF4-FFF2-40B4-BE49-F238E27FC236}">
                <a16:creationId xmlns:a16="http://schemas.microsoft.com/office/drawing/2014/main" id="{E823EA1E-69A5-4546-9EBD-4DA0F95E40D5}"/>
              </a:ext>
            </a:extLst>
          </p:cNvPr>
          <p:cNvSpPr/>
          <p:nvPr/>
        </p:nvSpPr>
        <p:spPr>
          <a:xfrm>
            <a:off x="7295074" y="5908465"/>
            <a:ext cx="1761893" cy="286047"/>
          </a:xfrm>
          <a:prstGeom prst="wedgeRoundRectCallout">
            <a:avLst>
              <a:gd name="adj1" fmla="val -42512"/>
              <a:gd name="adj2" fmla="val -120896"/>
              <a:gd name="adj3" fmla="val 16667"/>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This is a copy of skills in Figure 5. </a:t>
            </a:r>
            <a:endParaRPr kumimoji="1" lang="ja-JP" altLang="en-US" sz="800" dirty="0">
              <a:solidFill>
                <a:schemeClr val="tx1"/>
              </a:solidFill>
            </a:endParaRPr>
          </a:p>
        </p:txBody>
      </p:sp>
    </p:spTree>
    <p:extLst>
      <p:ext uri="{BB962C8B-B14F-4D97-AF65-F5344CB8AC3E}">
        <p14:creationId xmlns:p14="http://schemas.microsoft.com/office/powerpoint/2010/main" val="3461308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四角形: 角を丸くする 42">
            <a:extLst>
              <a:ext uri="{FF2B5EF4-FFF2-40B4-BE49-F238E27FC236}">
                <a16:creationId xmlns:a16="http://schemas.microsoft.com/office/drawing/2014/main" id="{A1C96E93-7F81-4982-9B31-B06C251C7222}"/>
              </a:ext>
            </a:extLst>
          </p:cNvPr>
          <p:cNvSpPr/>
          <p:nvPr/>
        </p:nvSpPr>
        <p:spPr>
          <a:xfrm>
            <a:off x="5517905" y="2544603"/>
            <a:ext cx="2709146" cy="1093524"/>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8BAB0E74-7AB0-462E-9E53-0B059D2A0D80}"/>
              </a:ext>
            </a:extLst>
          </p:cNvPr>
          <p:cNvSpPr>
            <a:spLocks noGrp="1"/>
          </p:cNvSpPr>
          <p:nvPr>
            <p:ph type="sldNum" sz="quarter" idx="12"/>
          </p:nvPr>
        </p:nvSpPr>
        <p:spPr>
          <a:xfrm>
            <a:off x="8356968" y="6381750"/>
            <a:ext cx="430040" cy="287338"/>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12. Acquisition and Supply</a:t>
            </a:r>
            <a:endParaRPr kumimoji="1" lang="ja-JP" altLang="en-US" sz="1200" b="1" u="sng" dirty="0"/>
          </a:p>
        </p:txBody>
      </p:sp>
      <p:sp>
        <p:nvSpPr>
          <p:cNvPr id="91" name="正方形/長方形 90">
            <a:extLst>
              <a:ext uri="{FF2B5EF4-FFF2-40B4-BE49-F238E27FC236}">
                <a16:creationId xmlns:a16="http://schemas.microsoft.com/office/drawing/2014/main" id="{96137DBD-5102-42BD-8CD4-0360AB7C9A12}"/>
              </a:ext>
            </a:extLst>
          </p:cNvPr>
          <p:cNvSpPr/>
          <p:nvPr/>
        </p:nvSpPr>
        <p:spPr>
          <a:xfrm>
            <a:off x="577001" y="1397561"/>
            <a:ext cx="1949065"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Relationships and engagement</a:t>
            </a:r>
            <a:endParaRPr kumimoji="1"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5386931" y="1716791"/>
            <a:ext cx="141325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Sales and marketing</a:t>
            </a:r>
            <a:endParaRPr kumimoji="1" lang="ja-JP" altLang="en-US" sz="1000" dirty="0">
              <a:solidFill>
                <a:schemeClr val="tx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77533"/>
            <a:ext cx="8319042" cy="27034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09014" y="458500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71113"/>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52515" y="4570108"/>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24" name="正方形/長方形 23">
            <a:extLst>
              <a:ext uri="{FF2B5EF4-FFF2-40B4-BE49-F238E27FC236}">
                <a16:creationId xmlns:a16="http://schemas.microsoft.com/office/drawing/2014/main" id="{64DD956F-4DA2-47A4-B383-F0AE05406C8C}"/>
              </a:ext>
            </a:extLst>
          </p:cNvPr>
          <p:cNvSpPr/>
          <p:nvPr/>
        </p:nvSpPr>
        <p:spPr>
          <a:xfrm>
            <a:off x="687796" y="1717197"/>
            <a:ext cx="4678390" cy="20228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0673E286-9A17-4EB2-B9C4-3736BB8ABEDB}"/>
              </a:ext>
            </a:extLst>
          </p:cNvPr>
          <p:cNvSpPr/>
          <p:nvPr/>
        </p:nvSpPr>
        <p:spPr>
          <a:xfrm>
            <a:off x="535937" y="1391771"/>
            <a:ext cx="7972837" cy="240971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7BE2E757-0E72-4DEE-A60A-83017CE45AAA}"/>
              </a:ext>
            </a:extLst>
          </p:cNvPr>
          <p:cNvSpPr/>
          <p:nvPr/>
        </p:nvSpPr>
        <p:spPr>
          <a:xfrm>
            <a:off x="2434737" y="4837874"/>
            <a:ext cx="1511184" cy="1339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Promotion &amp; Support</a:t>
            </a:r>
            <a:endParaRPr kumimoji="1" lang="ja-JP" altLang="en-US" sz="1000" dirty="0">
              <a:solidFill>
                <a:schemeClr val="tx1"/>
              </a:solidFill>
            </a:endParaRPr>
          </a:p>
        </p:txBody>
      </p:sp>
      <p:sp>
        <p:nvSpPr>
          <p:cNvPr id="28" name="正方形/長方形 27">
            <a:extLst>
              <a:ext uri="{FF2B5EF4-FFF2-40B4-BE49-F238E27FC236}">
                <a16:creationId xmlns:a16="http://schemas.microsoft.com/office/drawing/2014/main" id="{4E7F02AC-8623-4DBA-854E-3F61223CF85F}"/>
              </a:ext>
            </a:extLst>
          </p:cNvPr>
          <p:cNvSpPr/>
          <p:nvPr/>
        </p:nvSpPr>
        <p:spPr>
          <a:xfrm>
            <a:off x="2526066" y="4800480"/>
            <a:ext cx="6008147" cy="9608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2EE9448B-4788-442B-ADF5-D2931046F6D5}"/>
              </a:ext>
            </a:extLst>
          </p:cNvPr>
          <p:cNvSpPr/>
          <p:nvPr/>
        </p:nvSpPr>
        <p:spPr>
          <a:xfrm>
            <a:off x="5462631" y="1717197"/>
            <a:ext cx="2805020" cy="200599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5FE59D9B-824A-4A17-AD7A-F54C08409A4B}"/>
              </a:ext>
            </a:extLst>
          </p:cNvPr>
          <p:cNvSpPr/>
          <p:nvPr/>
        </p:nvSpPr>
        <p:spPr>
          <a:xfrm>
            <a:off x="716066" y="1746052"/>
            <a:ext cx="174567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Stakeholder management</a:t>
            </a:r>
            <a:endParaRPr kumimoji="1" lang="ja-JP" altLang="en-US" sz="1000" dirty="0">
              <a:solidFill>
                <a:schemeClr val="tx1"/>
              </a:solidFill>
            </a:endParaRPr>
          </a:p>
        </p:txBody>
      </p:sp>
      <p:cxnSp>
        <p:nvCxnSpPr>
          <p:cNvPr id="39" name="直線コネクタ 38">
            <a:extLst>
              <a:ext uri="{FF2B5EF4-FFF2-40B4-BE49-F238E27FC236}">
                <a16:creationId xmlns:a16="http://schemas.microsoft.com/office/drawing/2014/main" id="{3BD1B542-73CB-48ED-A7D8-E0610BB85CDF}"/>
              </a:ext>
            </a:extLst>
          </p:cNvPr>
          <p:cNvCxnSpPr>
            <a:cxnSpLocks/>
            <a:stCxn id="51" idx="2"/>
            <a:endCxn id="52" idx="0"/>
          </p:cNvCxnSpPr>
          <p:nvPr/>
        </p:nvCxnSpPr>
        <p:spPr>
          <a:xfrm>
            <a:off x="1446991" y="3034190"/>
            <a:ext cx="1520" cy="201657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5" name="矢印: 五方向 44">
            <a:extLst>
              <a:ext uri="{FF2B5EF4-FFF2-40B4-BE49-F238E27FC236}">
                <a16:creationId xmlns:a16="http://schemas.microsoft.com/office/drawing/2014/main" id="{6584BD46-8240-4F06-98FF-89B084EDD246}"/>
              </a:ext>
            </a:extLst>
          </p:cNvPr>
          <p:cNvSpPr/>
          <p:nvPr/>
        </p:nvSpPr>
        <p:spPr>
          <a:xfrm>
            <a:off x="2639604" y="5029591"/>
            <a:ext cx="2586991" cy="51523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CM03) </a:t>
            </a:r>
            <a:br>
              <a:rPr lang="en-US" altLang="ja-JP" sz="800" dirty="0">
                <a:solidFill>
                  <a:schemeClr val="tx1"/>
                </a:solidFill>
              </a:rPr>
            </a:br>
            <a:r>
              <a:rPr lang="en-US" altLang="ja-JP" sz="800" dirty="0">
                <a:solidFill>
                  <a:schemeClr val="tx1"/>
                </a:solidFill>
              </a:rPr>
              <a:t>Procurement and outsourcing</a:t>
            </a:r>
          </a:p>
        </p:txBody>
      </p:sp>
      <p:sp>
        <p:nvSpPr>
          <p:cNvPr id="46" name="正方形/長方形 45">
            <a:extLst>
              <a:ext uri="{FF2B5EF4-FFF2-40B4-BE49-F238E27FC236}">
                <a16:creationId xmlns:a16="http://schemas.microsoft.com/office/drawing/2014/main" id="{31EE80D6-97D3-4FE7-8CDB-D9B751A2CB4B}"/>
              </a:ext>
            </a:extLst>
          </p:cNvPr>
          <p:cNvSpPr/>
          <p:nvPr/>
        </p:nvSpPr>
        <p:spPr>
          <a:xfrm>
            <a:off x="567209" y="4858500"/>
            <a:ext cx="1489349" cy="926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rPr>
              <a:t>Management &amp; Control</a:t>
            </a:r>
            <a:endParaRPr kumimoji="1" lang="ja-JP" altLang="en-US" sz="1000" dirty="0">
              <a:solidFill>
                <a:schemeClr val="tx1"/>
              </a:solidFill>
            </a:endParaRPr>
          </a:p>
        </p:txBody>
      </p:sp>
      <p:sp>
        <p:nvSpPr>
          <p:cNvPr id="47" name="正方形/長方形 46">
            <a:extLst>
              <a:ext uri="{FF2B5EF4-FFF2-40B4-BE49-F238E27FC236}">
                <a16:creationId xmlns:a16="http://schemas.microsoft.com/office/drawing/2014/main" id="{74205242-149B-424E-9713-B0E113F2B7D0}"/>
              </a:ext>
            </a:extLst>
          </p:cNvPr>
          <p:cNvSpPr/>
          <p:nvPr/>
        </p:nvSpPr>
        <p:spPr>
          <a:xfrm>
            <a:off x="569470" y="4826201"/>
            <a:ext cx="1722682" cy="93512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矢印: 五方向 41">
            <a:extLst>
              <a:ext uri="{FF2B5EF4-FFF2-40B4-BE49-F238E27FC236}">
                <a16:creationId xmlns:a16="http://schemas.microsoft.com/office/drawing/2014/main" id="{FC570B43-D2B7-4826-9E31-9CF972443D1E}"/>
              </a:ext>
            </a:extLst>
          </p:cNvPr>
          <p:cNvSpPr/>
          <p:nvPr/>
        </p:nvSpPr>
        <p:spPr>
          <a:xfrm>
            <a:off x="2634453" y="2600352"/>
            <a:ext cx="1285438"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SORC)</a:t>
            </a:r>
          </a:p>
          <a:p>
            <a:pPr algn="ctr"/>
            <a:r>
              <a:rPr lang="en-US" altLang="ja-JP" sz="800" dirty="0">
                <a:solidFill>
                  <a:schemeClr val="bg1"/>
                </a:solidFill>
              </a:rPr>
              <a:t>Sourcing</a:t>
            </a:r>
          </a:p>
        </p:txBody>
      </p:sp>
      <p:sp>
        <p:nvSpPr>
          <p:cNvPr id="50" name="矢印: 五方向 49">
            <a:extLst>
              <a:ext uri="{FF2B5EF4-FFF2-40B4-BE49-F238E27FC236}">
                <a16:creationId xmlns:a16="http://schemas.microsoft.com/office/drawing/2014/main" id="{758F83B5-3137-4F5F-98EC-9319A87C21EA}"/>
              </a:ext>
            </a:extLst>
          </p:cNvPr>
          <p:cNvSpPr/>
          <p:nvPr/>
        </p:nvSpPr>
        <p:spPr>
          <a:xfrm>
            <a:off x="3941157" y="2608957"/>
            <a:ext cx="1285438"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SUPP)</a:t>
            </a:r>
          </a:p>
          <a:p>
            <a:pPr algn="ctr"/>
            <a:r>
              <a:rPr lang="en-US" altLang="ja-JP" sz="800" dirty="0">
                <a:solidFill>
                  <a:schemeClr val="bg1"/>
                </a:solidFill>
              </a:rPr>
              <a:t>Supplier management</a:t>
            </a:r>
            <a:endParaRPr kumimoji="1" lang="ja-JP" altLang="en-US" sz="800" dirty="0">
              <a:solidFill>
                <a:schemeClr val="bg1"/>
              </a:solidFill>
            </a:endParaRPr>
          </a:p>
        </p:txBody>
      </p:sp>
      <p:sp>
        <p:nvSpPr>
          <p:cNvPr id="51" name="矢印: 五方向 50">
            <a:extLst>
              <a:ext uri="{FF2B5EF4-FFF2-40B4-BE49-F238E27FC236}">
                <a16:creationId xmlns:a16="http://schemas.microsoft.com/office/drawing/2014/main" id="{7586075D-8D18-438F-B4E5-56F8C0856270}"/>
              </a:ext>
            </a:extLst>
          </p:cNvPr>
          <p:cNvSpPr/>
          <p:nvPr/>
        </p:nvSpPr>
        <p:spPr>
          <a:xfrm>
            <a:off x="822016" y="2606763"/>
            <a:ext cx="1301553"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ITCM)</a:t>
            </a:r>
          </a:p>
          <a:p>
            <a:pPr algn="ctr"/>
            <a:r>
              <a:rPr lang="en-US" altLang="ja-JP" sz="800" dirty="0">
                <a:solidFill>
                  <a:schemeClr val="bg1"/>
                </a:solidFill>
              </a:rPr>
              <a:t>Contract management</a:t>
            </a:r>
            <a:endParaRPr kumimoji="1" lang="ja-JP" altLang="en-US" sz="800" dirty="0">
              <a:solidFill>
                <a:schemeClr val="bg1"/>
              </a:solidFill>
            </a:endParaRPr>
          </a:p>
        </p:txBody>
      </p:sp>
      <p:sp>
        <p:nvSpPr>
          <p:cNvPr id="52" name="矢印: 五方向 51">
            <a:extLst>
              <a:ext uri="{FF2B5EF4-FFF2-40B4-BE49-F238E27FC236}">
                <a16:creationId xmlns:a16="http://schemas.microsoft.com/office/drawing/2014/main" id="{D63D7CEE-033E-453D-8FA6-20CB0B28A066}"/>
              </a:ext>
            </a:extLst>
          </p:cNvPr>
          <p:cNvSpPr/>
          <p:nvPr/>
        </p:nvSpPr>
        <p:spPr>
          <a:xfrm>
            <a:off x="822015" y="5050763"/>
            <a:ext cx="1301553" cy="51523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MC06) </a:t>
            </a:r>
          </a:p>
          <a:p>
            <a:pPr algn="ctr"/>
            <a:r>
              <a:rPr lang="en-US" altLang="ja-JP" sz="800" dirty="0">
                <a:solidFill>
                  <a:schemeClr val="tx1"/>
                </a:solidFill>
              </a:rPr>
              <a:t>Contract management</a:t>
            </a:r>
          </a:p>
        </p:txBody>
      </p:sp>
      <p:sp>
        <p:nvSpPr>
          <p:cNvPr id="53" name="矢印: 五方向 52">
            <a:extLst>
              <a:ext uri="{FF2B5EF4-FFF2-40B4-BE49-F238E27FC236}">
                <a16:creationId xmlns:a16="http://schemas.microsoft.com/office/drawing/2014/main" id="{05025E57-C9F8-41F0-8BBF-B57A212C8B60}"/>
              </a:ext>
            </a:extLst>
          </p:cNvPr>
          <p:cNvSpPr/>
          <p:nvPr/>
        </p:nvSpPr>
        <p:spPr>
          <a:xfrm>
            <a:off x="5565922" y="2600351"/>
            <a:ext cx="1276260"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MKTG)</a:t>
            </a:r>
          </a:p>
          <a:p>
            <a:pPr algn="ctr"/>
            <a:r>
              <a:rPr lang="en-US" altLang="ja-JP" sz="800" dirty="0">
                <a:solidFill>
                  <a:schemeClr val="bg1"/>
                </a:solidFill>
              </a:rPr>
              <a:t>Marketing</a:t>
            </a:r>
            <a:endParaRPr kumimoji="1" lang="ja-JP" altLang="en-US" sz="800" dirty="0">
              <a:solidFill>
                <a:schemeClr val="bg1"/>
              </a:solidFill>
            </a:endParaRPr>
          </a:p>
        </p:txBody>
      </p:sp>
      <p:sp>
        <p:nvSpPr>
          <p:cNvPr id="54" name="矢印: 五方向 53">
            <a:extLst>
              <a:ext uri="{FF2B5EF4-FFF2-40B4-BE49-F238E27FC236}">
                <a16:creationId xmlns:a16="http://schemas.microsoft.com/office/drawing/2014/main" id="{8A0F4D42-E856-40FC-8D92-70D0E6805C04}"/>
              </a:ext>
            </a:extLst>
          </p:cNvPr>
          <p:cNvSpPr/>
          <p:nvPr/>
        </p:nvSpPr>
        <p:spPr>
          <a:xfrm>
            <a:off x="6926791" y="2594561"/>
            <a:ext cx="1285438"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SALE)</a:t>
            </a:r>
          </a:p>
          <a:p>
            <a:pPr algn="ctr"/>
            <a:r>
              <a:rPr lang="en-US" altLang="ja-JP" sz="800" dirty="0">
                <a:solidFill>
                  <a:schemeClr val="bg1"/>
                </a:solidFill>
              </a:rPr>
              <a:t>Selling</a:t>
            </a:r>
            <a:endParaRPr kumimoji="1" lang="ja-JP" altLang="en-US" sz="800" dirty="0">
              <a:solidFill>
                <a:schemeClr val="bg1"/>
              </a:solidFill>
            </a:endParaRPr>
          </a:p>
        </p:txBody>
      </p:sp>
      <p:sp>
        <p:nvSpPr>
          <p:cNvPr id="55" name="矢印: 五方向 54">
            <a:extLst>
              <a:ext uri="{FF2B5EF4-FFF2-40B4-BE49-F238E27FC236}">
                <a16:creationId xmlns:a16="http://schemas.microsoft.com/office/drawing/2014/main" id="{1B38051B-CB9E-49B6-BEDA-7352EEB6B6F6}"/>
              </a:ext>
            </a:extLst>
          </p:cNvPr>
          <p:cNvSpPr/>
          <p:nvPr/>
        </p:nvSpPr>
        <p:spPr>
          <a:xfrm>
            <a:off x="6934318" y="3108076"/>
            <a:ext cx="1285438"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SSUP)</a:t>
            </a:r>
          </a:p>
          <a:p>
            <a:pPr algn="ctr"/>
            <a:r>
              <a:rPr lang="en-US" altLang="ja-JP" sz="800" dirty="0">
                <a:solidFill>
                  <a:schemeClr val="bg1"/>
                </a:solidFill>
              </a:rPr>
              <a:t>Sales support</a:t>
            </a:r>
            <a:endParaRPr kumimoji="1" lang="ja-JP" altLang="en-US" sz="800" dirty="0">
              <a:solidFill>
                <a:schemeClr val="bg1"/>
              </a:solidFill>
            </a:endParaRPr>
          </a:p>
        </p:txBody>
      </p:sp>
      <p:sp>
        <p:nvSpPr>
          <p:cNvPr id="56" name="矢印: 五方向 55">
            <a:extLst>
              <a:ext uri="{FF2B5EF4-FFF2-40B4-BE49-F238E27FC236}">
                <a16:creationId xmlns:a16="http://schemas.microsoft.com/office/drawing/2014/main" id="{2E1126F5-7864-4D50-A44A-2465BAD0BD7B}"/>
              </a:ext>
            </a:extLst>
          </p:cNvPr>
          <p:cNvSpPr/>
          <p:nvPr/>
        </p:nvSpPr>
        <p:spPr>
          <a:xfrm>
            <a:off x="5573472" y="5004152"/>
            <a:ext cx="2650480" cy="51523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CM01) </a:t>
            </a:r>
            <a:br>
              <a:rPr lang="en-US" altLang="ja-JP" sz="800" dirty="0">
                <a:solidFill>
                  <a:schemeClr val="tx1"/>
                </a:solidFill>
              </a:rPr>
            </a:br>
            <a:r>
              <a:rPr lang="en-US" altLang="ja-JP" sz="800" dirty="0">
                <a:solidFill>
                  <a:schemeClr val="tx1"/>
                </a:solidFill>
              </a:rPr>
              <a:t>Marketing and sales</a:t>
            </a:r>
          </a:p>
        </p:txBody>
      </p:sp>
      <p:sp>
        <p:nvSpPr>
          <p:cNvPr id="57" name="四角形: 角を丸くする 56">
            <a:extLst>
              <a:ext uri="{FF2B5EF4-FFF2-40B4-BE49-F238E27FC236}">
                <a16:creationId xmlns:a16="http://schemas.microsoft.com/office/drawing/2014/main" id="{3B5BF20D-2AC5-4F53-9B12-B78F61905A8A}"/>
              </a:ext>
            </a:extLst>
          </p:cNvPr>
          <p:cNvSpPr/>
          <p:nvPr/>
        </p:nvSpPr>
        <p:spPr>
          <a:xfrm>
            <a:off x="2565587" y="2569408"/>
            <a:ext cx="2709146" cy="1068719"/>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a:extLst>
              <a:ext uri="{FF2B5EF4-FFF2-40B4-BE49-F238E27FC236}">
                <a16:creationId xmlns:a16="http://schemas.microsoft.com/office/drawing/2014/main" id="{C8E2243C-2E03-44C0-BF78-047C6E194435}"/>
              </a:ext>
            </a:extLst>
          </p:cNvPr>
          <p:cNvCxnSpPr>
            <a:cxnSpLocks/>
            <a:stCxn id="57" idx="2"/>
            <a:endCxn id="45" idx="0"/>
          </p:cNvCxnSpPr>
          <p:nvPr/>
        </p:nvCxnSpPr>
        <p:spPr>
          <a:xfrm flipH="1">
            <a:off x="3908819" y="3638127"/>
            <a:ext cx="11341" cy="139146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869695AB-AFE3-4B6B-9A43-3A0ACB8259E5}"/>
              </a:ext>
            </a:extLst>
          </p:cNvPr>
          <p:cNvCxnSpPr>
            <a:cxnSpLocks/>
            <a:stCxn id="43" idx="2"/>
            <a:endCxn id="56" idx="0"/>
          </p:cNvCxnSpPr>
          <p:nvPr/>
        </p:nvCxnSpPr>
        <p:spPr>
          <a:xfrm>
            <a:off x="6872478" y="3638127"/>
            <a:ext cx="1954" cy="13660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吹き出し: 角を丸めた四角形 59">
            <a:extLst>
              <a:ext uri="{FF2B5EF4-FFF2-40B4-BE49-F238E27FC236}">
                <a16:creationId xmlns:a16="http://schemas.microsoft.com/office/drawing/2014/main" id="{9C974575-F4AA-4A22-8F94-AAD0E16D0540}"/>
              </a:ext>
            </a:extLst>
          </p:cNvPr>
          <p:cNvSpPr/>
          <p:nvPr/>
        </p:nvSpPr>
        <p:spPr>
          <a:xfrm>
            <a:off x="4021660" y="4185648"/>
            <a:ext cx="982980" cy="180914"/>
          </a:xfrm>
          <a:prstGeom prst="wedgeRoundRectCallout">
            <a:avLst>
              <a:gd name="adj1" fmla="val -61245"/>
              <a:gd name="adj2" fmla="val -882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Acquisition</a:t>
            </a:r>
            <a:endParaRPr kumimoji="1" lang="ja-JP" altLang="en-US" sz="800" dirty="0">
              <a:solidFill>
                <a:schemeClr val="tx1"/>
              </a:solidFill>
            </a:endParaRPr>
          </a:p>
        </p:txBody>
      </p:sp>
      <p:sp>
        <p:nvSpPr>
          <p:cNvPr id="61" name="吹き出し: 角を丸めた四角形 60">
            <a:extLst>
              <a:ext uri="{FF2B5EF4-FFF2-40B4-BE49-F238E27FC236}">
                <a16:creationId xmlns:a16="http://schemas.microsoft.com/office/drawing/2014/main" id="{A7E90218-C3D9-48E8-B89B-66DABE149239}"/>
              </a:ext>
            </a:extLst>
          </p:cNvPr>
          <p:cNvSpPr/>
          <p:nvPr/>
        </p:nvSpPr>
        <p:spPr>
          <a:xfrm>
            <a:off x="7058120" y="4204173"/>
            <a:ext cx="1022779" cy="164976"/>
          </a:xfrm>
          <a:prstGeom prst="wedgeRoundRectCallout">
            <a:avLst>
              <a:gd name="adj1" fmla="val -66316"/>
              <a:gd name="adj2" fmla="val -391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Supply</a:t>
            </a:r>
            <a:endParaRPr kumimoji="1" lang="ja-JP" altLang="en-US" sz="800" dirty="0">
              <a:solidFill>
                <a:schemeClr val="tx1"/>
              </a:solidFill>
            </a:endParaRPr>
          </a:p>
        </p:txBody>
      </p:sp>
      <p:sp>
        <p:nvSpPr>
          <p:cNvPr id="62" name="矢印: 五方向 61">
            <a:extLst>
              <a:ext uri="{FF2B5EF4-FFF2-40B4-BE49-F238E27FC236}">
                <a16:creationId xmlns:a16="http://schemas.microsoft.com/office/drawing/2014/main" id="{7A11D68B-0AA6-4EAB-B1A9-73A3C1A52868}"/>
              </a:ext>
            </a:extLst>
          </p:cNvPr>
          <p:cNvSpPr/>
          <p:nvPr/>
        </p:nvSpPr>
        <p:spPr>
          <a:xfrm>
            <a:off x="822015" y="2099810"/>
            <a:ext cx="4427721"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RLMT)</a:t>
            </a:r>
          </a:p>
          <a:p>
            <a:pPr algn="ctr"/>
            <a:r>
              <a:rPr lang="en-US" altLang="ja-JP" sz="800" dirty="0">
                <a:solidFill>
                  <a:schemeClr val="bg1"/>
                </a:solidFill>
              </a:rPr>
              <a:t>Relationship management</a:t>
            </a:r>
            <a:endParaRPr kumimoji="1" lang="ja-JP" altLang="en-US" sz="800" dirty="0">
              <a:solidFill>
                <a:schemeClr val="bg1"/>
              </a:solidFill>
            </a:endParaRPr>
          </a:p>
        </p:txBody>
      </p:sp>
      <p:sp>
        <p:nvSpPr>
          <p:cNvPr id="63" name="矢印: 五方向 62">
            <a:extLst>
              <a:ext uri="{FF2B5EF4-FFF2-40B4-BE49-F238E27FC236}">
                <a16:creationId xmlns:a16="http://schemas.microsoft.com/office/drawing/2014/main" id="{B26E423D-2205-4935-8D75-EA931234673E}"/>
              </a:ext>
            </a:extLst>
          </p:cNvPr>
          <p:cNvSpPr/>
          <p:nvPr/>
        </p:nvSpPr>
        <p:spPr>
          <a:xfrm>
            <a:off x="5549710" y="2069470"/>
            <a:ext cx="2662519" cy="427427"/>
          </a:xfrm>
          <a:prstGeom prst="homePlate">
            <a:avLst>
              <a:gd name="adj" fmla="val 1207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PROD)</a:t>
            </a:r>
          </a:p>
          <a:p>
            <a:pPr algn="ctr"/>
            <a:r>
              <a:rPr lang="en-US" altLang="ja-JP" sz="800" dirty="0">
                <a:solidFill>
                  <a:schemeClr val="bg1"/>
                </a:solidFill>
              </a:rPr>
              <a:t>Product management</a:t>
            </a:r>
            <a:endParaRPr kumimoji="1" lang="ja-JP" altLang="en-US" sz="800" dirty="0">
              <a:solidFill>
                <a:schemeClr val="bg1"/>
              </a:solidFill>
            </a:endParaRPr>
          </a:p>
        </p:txBody>
      </p:sp>
      <p:sp>
        <p:nvSpPr>
          <p:cNvPr id="38" name="吹き出し: 角を丸めた四角形 37">
            <a:extLst>
              <a:ext uri="{FF2B5EF4-FFF2-40B4-BE49-F238E27FC236}">
                <a16:creationId xmlns:a16="http://schemas.microsoft.com/office/drawing/2014/main" id="{87F5A64C-12C9-484F-9F61-915DF76F212F}"/>
              </a:ext>
            </a:extLst>
          </p:cNvPr>
          <p:cNvSpPr/>
          <p:nvPr/>
        </p:nvSpPr>
        <p:spPr>
          <a:xfrm>
            <a:off x="1610238" y="4065506"/>
            <a:ext cx="982980" cy="311612"/>
          </a:xfrm>
          <a:prstGeom prst="wedgeRoundRectCallout">
            <a:avLst>
              <a:gd name="adj1" fmla="val -61245"/>
              <a:gd name="adj2" fmla="val -882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Contract management</a:t>
            </a:r>
            <a:endParaRPr kumimoji="1" lang="ja-JP" altLang="en-US" sz="800" dirty="0">
              <a:solidFill>
                <a:schemeClr val="tx1"/>
              </a:solidFill>
            </a:endParaRPr>
          </a:p>
        </p:txBody>
      </p:sp>
    </p:spTree>
    <p:extLst>
      <p:ext uri="{BB962C8B-B14F-4D97-AF65-F5344CB8AC3E}">
        <p14:creationId xmlns:p14="http://schemas.microsoft.com/office/powerpoint/2010/main" val="549527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13. Organization development and HR management</a:t>
            </a:r>
            <a:endParaRPr kumimoji="1" lang="ja-JP" altLang="en-US" sz="1200" b="1" u="sng" dirty="0"/>
          </a:p>
        </p:txBody>
      </p:sp>
      <p:sp>
        <p:nvSpPr>
          <p:cNvPr id="91" name="正方形/長方形 90">
            <a:extLst>
              <a:ext uri="{FF2B5EF4-FFF2-40B4-BE49-F238E27FC236}">
                <a16:creationId xmlns:a16="http://schemas.microsoft.com/office/drawing/2014/main" id="{96137DBD-5102-42BD-8CD4-0360AB7C9A12}"/>
              </a:ext>
            </a:extLst>
          </p:cNvPr>
          <p:cNvSpPr/>
          <p:nvPr/>
        </p:nvSpPr>
        <p:spPr>
          <a:xfrm>
            <a:off x="643103" y="1419594"/>
            <a:ext cx="176959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Change and transformation</a:t>
            </a:r>
            <a:endParaRPr kumimoji="1" lang="ja-JP" altLang="en-US" sz="1000" dirty="0">
              <a:solidFill>
                <a:schemeClr val="tx1"/>
              </a:solidFill>
            </a:endParaRPr>
          </a:p>
        </p:txBody>
      </p:sp>
      <p:sp>
        <p:nvSpPr>
          <p:cNvPr id="92" name="正方形/長方形 91">
            <a:extLst>
              <a:ext uri="{FF2B5EF4-FFF2-40B4-BE49-F238E27FC236}">
                <a16:creationId xmlns:a16="http://schemas.microsoft.com/office/drawing/2014/main" id="{5D73A142-A6F5-4372-8D70-BF10B9CF9783}"/>
              </a:ext>
            </a:extLst>
          </p:cNvPr>
          <p:cNvSpPr/>
          <p:nvPr/>
        </p:nvSpPr>
        <p:spPr>
          <a:xfrm>
            <a:off x="3180513" y="1748431"/>
            <a:ext cx="141325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Skill management</a:t>
            </a:r>
            <a:endParaRPr kumimoji="1" lang="ja-JP" altLang="en-US" sz="1000" dirty="0">
              <a:solidFill>
                <a:schemeClr val="tx1"/>
              </a:solidFill>
            </a:endParaRPr>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99565"/>
            <a:ext cx="8319042" cy="28792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57401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93146"/>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85567" y="4570108"/>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24" name="正方形/長方形 23">
            <a:extLst>
              <a:ext uri="{FF2B5EF4-FFF2-40B4-BE49-F238E27FC236}">
                <a16:creationId xmlns:a16="http://schemas.microsoft.com/office/drawing/2014/main" id="{64DD956F-4DA2-47A4-B383-F0AE05406C8C}"/>
              </a:ext>
            </a:extLst>
          </p:cNvPr>
          <p:cNvSpPr/>
          <p:nvPr/>
        </p:nvSpPr>
        <p:spPr>
          <a:xfrm>
            <a:off x="753898" y="1739230"/>
            <a:ext cx="2153726" cy="217021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0673E286-9A17-4EB2-B9C4-3736BB8ABEDB}"/>
              </a:ext>
            </a:extLst>
          </p:cNvPr>
          <p:cNvSpPr/>
          <p:nvPr/>
        </p:nvSpPr>
        <p:spPr>
          <a:xfrm>
            <a:off x="602040" y="1413804"/>
            <a:ext cx="2433482" cy="25942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2EE9448B-4788-442B-ADF5-D2931046F6D5}"/>
              </a:ext>
            </a:extLst>
          </p:cNvPr>
          <p:cNvSpPr/>
          <p:nvPr/>
        </p:nvSpPr>
        <p:spPr>
          <a:xfrm>
            <a:off x="3191254" y="1751076"/>
            <a:ext cx="4940477" cy="125954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5FE59D9B-824A-4A17-AD7A-F54C08409A4B}"/>
              </a:ext>
            </a:extLst>
          </p:cNvPr>
          <p:cNvSpPr/>
          <p:nvPr/>
        </p:nvSpPr>
        <p:spPr>
          <a:xfrm>
            <a:off x="782168" y="1768085"/>
            <a:ext cx="1933409"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change management</a:t>
            </a:r>
            <a:endParaRPr kumimoji="1" lang="ja-JP" altLang="en-US" sz="1000" dirty="0">
              <a:solidFill>
                <a:schemeClr val="tx1"/>
              </a:solidFill>
            </a:endParaRPr>
          </a:p>
        </p:txBody>
      </p:sp>
      <p:sp>
        <p:nvSpPr>
          <p:cNvPr id="45" name="矢印: 五方向 44">
            <a:extLst>
              <a:ext uri="{FF2B5EF4-FFF2-40B4-BE49-F238E27FC236}">
                <a16:creationId xmlns:a16="http://schemas.microsoft.com/office/drawing/2014/main" id="{6584BD46-8240-4F06-98FF-89B084EDD246}"/>
              </a:ext>
            </a:extLst>
          </p:cNvPr>
          <p:cNvSpPr/>
          <p:nvPr/>
        </p:nvSpPr>
        <p:spPr>
          <a:xfrm>
            <a:off x="3324268" y="5393294"/>
            <a:ext cx="4567112" cy="331988"/>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MC08) Human resource management</a:t>
            </a:r>
          </a:p>
        </p:txBody>
      </p:sp>
      <p:sp>
        <p:nvSpPr>
          <p:cNvPr id="46" name="正方形/長方形 45">
            <a:extLst>
              <a:ext uri="{FF2B5EF4-FFF2-40B4-BE49-F238E27FC236}">
                <a16:creationId xmlns:a16="http://schemas.microsoft.com/office/drawing/2014/main" id="{31EE80D6-97D3-4FE7-8CDB-D9B751A2CB4B}"/>
              </a:ext>
            </a:extLst>
          </p:cNvPr>
          <p:cNvSpPr/>
          <p:nvPr/>
        </p:nvSpPr>
        <p:spPr>
          <a:xfrm>
            <a:off x="633311" y="4858500"/>
            <a:ext cx="1489349" cy="926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rPr>
              <a:t>Management &amp; Control</a:t>
            </a:r>
            <a:endParaRPr kumimoji="1" lang="ja-JP" altLang="en-US" sz="1000" dirty="0">
              <a:solidFill>
                <a:schemeClr val="tx1"/>
              </a:solidFill>
            </a:endParaRPr>
          </a:p>
        </p:txBody>
      </p:sp>
      <p:sp>
        <p:nvSpPr>
          <p:cNvPr id="47" name="正方形/長方形 46">
            <a:extLst>
              <a:ext uri="{FF2B5EF4-FFF2-40B4-BE49-F238E27FC236}">
                <a16:creationId xmlns:a16="http://schemas.microsoft.com/office/drawing/2014/main" id="{74205242-149B-424E-9713-B0E113F2B7D0}"/>
              </a:ext>
            </a:extLst>
          </p:cNvPr>
          <p:cNvSpPr/>
          <p:nvPr/>
        </p:nvSpPr>
        <p:spPr>
          <a:xfrm>
            <a:off x="635572" y="4826201"/>
            <a:ext cx="7617430" cy="93512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869695AB-AFE3-4B6B-9A43-3A0ACB8259E5}"/>
              </a:ext>
            </a:extLst>
          </p:cNvPr>
          <p:cNvCxnSpPr>
            <a:cxnSpLocks/>
            <a:stCxn id="42" idx="2"/>
            <a:endCxn id="45" idx="0"/>
          </p:cNvCxnSpPr>
          <p:nvPr/>
        </p:nvCxnSpPr>
        <p:spPr>
          <a:xfrm>
            <a:off x="5583666" y="3788386"/>
            <a:ext cx="8513" cy="160490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矢印: 五方向 40">
            <a:extLst>
              <a:ext uri="{FF2B5EF4-FFF2-40B4-BE49-F238E27FC236}">
                <a16:creationId xmlns:a16="http://schemas.microsoft.com/office/drawing/2014/main" id="{D09CF480-6C7B-450F-BA01-0F23ED676345}"/>
              </a:ext>
            </a:extLst>
          </p:cNvPr>
          <p:cNvSpPr/>
          <p:nvPr/>
        </p:nvSpPr>
        <p:spPr>
          <a:xfrm>
            <a:off x="1868995" y="2175652"/>
            <a:ext cx="1025058" cy="562236"/>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OCDV) </a:t>
            </a:r>
          </a:p>
          <a:p>
            <a:pPr algn="ctr"/>
            <a:r>
              <a:rPr lang="en-US" altLang="ja-JP" sz="800" dirty="0">
                <a:solidFill>
                  <a:schemeClr val="bg1"/>
                </a:solidFill>
              </a:rPr>
              <a:t>Organisational </a:t>
            </a:r>
            <a:br>
              <a:rPr lang="en-US" altLang="ja-JP" sz="800" dirty="0">
                <a:solidFill>
                  <a:schemeClr val="bg1"/>
                </a:solidFill>
              </a:rPr>
            </a:br>
            <a:r>
              <a:rPr lang="en-US" altLang="ja-JP" sz="800" dirty="0">
                <a:solidFill>
                  <a:schemeClr val="bg1"/>
                </a:solidFill>
              </a:rPr>
              <a:t>capability development</a:t>
            </a:r>
            <a:endParaRPr kumimoji="1" lang="ja-JP" altLang="en-US" sz="800" dirty="0">
              <a:solidFill>
                <a:schemeClr val="bg1"/>
              </a:solidFill>
            </a:endParaRPr>
          </a:p>
        </p:txBody>
      </p:sp>
      <p:sp>
        <p:nvSpPr>
          <p:cNvPr id="44" name="矢印: 五方向 43">
            <a:extLst>
              <a:ext uri="{FF2B5EF4-FFF2-40B4-BE49-F238E27FC236}">
                <a16:creationId xmlns:a16="http://schemas.microsoft.com/office/drawing/2014/main" id="{7DD081DD-A6BA-475D-B352-E788CAC7D89D}"/>
              </a:ext>
            </a:extLst>
          </p:cNvPr>
          <p:cNvSpPr/>
          <p:nvPr/>
        </p:nvSpPr>
        <p:spPr>
          <a:xfrm>
            <a:off x="840283" y="2182021"/>
            <a:ext cx="1025058" cy="562236"/>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ORDI) </a:t>
            </a:r>
          </a:p>
          <a:p>
            <a:pPr algn="ctr"/>
            <a:r>
              <a:rPr lang="en-US" altLang="ja-JP" sz="800" dirty="0">
                <a:solidFill>
                  <a:schemeClr val="bg1"/>
                </a:solidFill>
              </a:rPr>
              <a:t>Organisation </a:t>
            </a:r>
            <a:br>
              <a:rPr lang="en-US" altLang="ja-JP" sz="800" dirty="0">
                <a:solidFill>
                  <a:schemeClr val="bg1"/>
                </a:solidFill>
              </a:rPr>
            </a:br>
            <a:r>
              <a:rPr lang="en-US" altLang="ja-JP" sz="800" dirty="0">
                <a:solidFill>
                  <a:schemeClr val="bg1"/>
                </a:solidFill>
              </a:rPr>
              <a:t>design and implementation</a:t>
            </a:r>
            <a:endParaRPr kumimoji="1" lang="ja-JP" altLang="en-US" sz="800" dirty="0">
              <a:solidFill>
                <a:schemeClr val="bg1"/>
              </a:solidFill>
            </a:endParaRPr>
          </a:p>
        </p:txBody>
      </p:sp>
      <p:sp>
        <p:nvSpPr>
          <p:cNvPr id="48" name="スライド番号プレースホルダー 1">
            <a:extLst>
              <a:ext uri="{FF2B5EF4-FFF2-40B4-BE49-F238E27FC236}">
                <a16:creationId xmlns:a16="http://schemas.microsoft.com/office/drawing/2014/main" id="{12CBB2F7-4CCF-427A-A145-3F4534B9C6A1}"/>
              </a:ext>
            </a:extLst>
          </p:cNvPr>
          <p:cNvSpPr txBox="1">
            <a:spLocks/>
          </p:cNvSpPr>
          <p:nvPr/>
        </p:nvSpPr>
        <p:spPr bwMode="auto">
          <a:xfrm>
            <a:off x="8378603" y="6406802"/>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19</a:t>
            </a:fld>
            <a:endParaRPr lang="en-US" altLang="ja-JP" dirty="0">
              <a:solidFill>
                <a:srgbClr val="000000"/>
              </a:solidFill>
              <a:latin typeface="Arial" charset="0"/>
            </a:endParaRPr>
          </a:p>
        </p:txBody>
      </p:sp>
      <p:sp>
        <p:nvSpPr>
          <p:cNvPr id="49" name="矢印: 五方向 48">
            <a:extLst>
              <a:ext uri="{FF2B5EF4-FFF2-40B4-BE49-F238E27FC236}">
                <a16:creationId xmlns:a16="http://schemas.microsoft.com/office/drawing/2014/main" id="{CA0FDCAC-5616-4BBF-9334-E2806E93AAE2}"/>
              </a:ext>
            </a:extLst>
          </p:cNvPr>
          <p:cNvSpPr/>
          <p:nvPr/>
        </p:nvSpPr>
        <p:spPr>
          <a:xfrm>
            <a:off x="3305251" y="2175652"/>
            <a:ext cx="1021356" cy="562236"/>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ETMG) </a:t>
            </a:r>
          </a:p>
          <a:p>
            <a:pPr algn="ctr"/>
            <a:r>
              <a:rPr lang="en-US" altLang="ja-JP" sz="800" dirty="0">
                <a:solidFill>
                  <a:schemeClr val="bg1"/>
                </a:solidFill>
              </a:rPr>
              <a:t>Learning and development management</a:t>
            </a:r>
            <a:endParaRPr kumimoji="1" lang="ja-JP" altLang="en-US" sz="800" dirty="0">
              <a:solidFill>
                <a:schemeClr val="bg1"/>
              </a:solidFill>
            </a:endParaRPr>
          </a:p>
        </p:txBody>
      </p:sp>
      <p:sp>
        <p:nvSpPr>
          <p:cNvPr id="64" name="矢印: 五方向 63">
            <a:extLst>
              <a:ext uri="{FF2B5EF4-FFF2-40B4-BE49-F238E27FC236}">
                <a16:creationId xmlns:a16="http://schemas.microsoft.com/office/drawing/2014/main" id="{4C46B2D3-3E87-4CE8-8F06-FBE03699FDA9}"/>
              </a:ext>
            </a:extLst>
          </p:cNvPr>
          <p:cNvSpPr/>
          <p:nvPr/>
        </p:nvSpPr>
        <p:spPr>
          <a:xfrm>
            <a:off x="4381417" y="2149947"/>
            <a:ext cx="1021059" cy="587941"/>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LEDA) </a:t>
            </a:r>
          </a:p>
          <a:p>
            <a:pPr algn="ctr"/>
            <a:r>
              <a:rPr lang="en-US" altLang="ja-JP" sz="800" dirty="0">
                <a:solidFill>
                  <a:schemeClr val="bg1"/>
                </a:solidFill>
              </a:rPr>
              <a:t>Competency assessment</a:t>
            </a:r>
            <a:endParaRPr kumimoji="1" lang="ja-JP" altLang="en-US" sz="800" dirty="0">
              <a:solidFill>
                <a:schemeClr val="bg1"/>
              </a:solidFill>
            </a:endParaRPr>
          </a:p>
        </p:txBody>
      </p:sp>
      <p:sp>
        <p:nvSpPr>
          <p:cNvPr id="65" name="矢印: 五方向 64">
            <a:extLst>
              <a:ext uri="{FF2B5EF4-FFF2-40B4-BE49-F238E27FC236}">
                <a16:creationId xmlns:a16="http://schemas.microsoft.com/office/drawing/2014/main" id="{962AF2AB-83E2-436A-B43F-2D3460D83ED3}"/>
              </a:ext>
            </a:extLst>
          </p:cNvPr>
          <p:cNvSpPr/>
          <p:nvPr/>
        </p:nvSpPr>
        <p:spPr>
          <a:xfrm>
            <a:off x="5475119" y="2040164"/>
            <a:ext cx="1021059" cy="382395"/>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TMCR) </a:t>
            </a:r>
          </a:p>
          <a:p>
            <a:pPr algn="ctr"/>
            <a:r>
              <a:rPr lang="en-US" altLang="ja-JP" sz="800" dirty="0">
                <a:solidFill>
                  <a:schemeClr val="bg1"/>
                </a:solidFill>
              </a:rPr>
              <a:t>Learning design and development</a:t>
            </a:r>
            <a:endParaRPr kumimoji="1" lang="ja-JP" altLang="en-US" sz="800" dirty="0">
              <a:solidFill>
                <a:schemeClr val="bg1"/>
              </a:solidFill>
            </a:endParaRPr>
          </a:p>
        </p:txBody>
      </p:sp>
      <p:sp>
        <p:nvSpPr>
          <p:cNvPr id="66" name="矢印: 五方向 65">
            <a:extLst>
              <a:ext uri="{FF2B5EF4-FFF2-40B4-BE49-F238E27FC236}">
                <a16:creationId xmlns:a16="http://schemas.microsoft.com/office/drawing/2014/main" id="{55FC5959-4C0F-4292-9F43-AEA2904B7616}"/>
              </a:ext>
            </a:extLst>
          </p:cNvPr>
          <p:cNvSpPr/>
          <p:nvPr/>
        </p:nvSpPr>
        <p:spPr>
          <a:xfrm>
            <a:off x="6688916" y="2142460"/>
            <a:ext cx="1017999" cy="578362"/>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ETDL) </a:t>
            </a:r>
          </a:p>
          <a:p>
            <a:pPr algn="ctr"/>
            <a:r>
              <a:rPr lang="en-US" altLang="ja-JP" sz="800" dirty="0">
                <a:solidFill>
                  <a:schemeClr val="bg1"/>
                </a:solidFill>
              </a:rPr>
              <a:t>Learning delivery</a:t>
            </a:r>
            <a:endParaRPr kumimoji="1" lang="ja-JP" altLang="en-US" sz="800" dirty="0">
              <a:solidFill>
                <a:schemeClr val="bg1"/>
              </a:solidFill>
            </a:endParaRPr>
          </a:p>
        </p:txBody>
      </p:sp>
      <p:sp>
        <p:nvSpPr>
          <p:cNvPr id="68" name="矢印: 五方向 67">
            <a:extLst>
              <a:ext uri="{FF2B5EF4-FFF2-40B4-BE49-F238E27FC236}">
                <a16:creationId xmlns:a16="http://schemas.microsoft.com/office/drawing/2014/main" id="{AFB143F4-2FD3-493C-ABFF-441887C06946}"/>
              </a:ext>
            </a:extLst>
          </p:cNvPr>
          <p:cNvSpPr/>
          <p:nvPr/>
        </p:nvSpPr>
        <p:spPr>
          <a:xfrm>
            <a:off x="5489104" y="2452968"/>
            <a:ext cx="1008781" cy="377397"/>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TEAC) </a:t>
            </a:r>
          </a:p>
          <a:p>
            <a:pPr algn="ctr"/>
            <a:r>
              <a:rPr lang="en-US" altLang="ja-JP" sz="800" dirty="0">
                <a:solidFill>
                  <a:schemeClr val="bg1"/>
                </a:solidFill>
              </a:rPr>
              <a:t>Teaching and subject formation</a:t>
            </a:r>
            <a:endParaRPr kumimoji="1" lang="ja-JP" altLang="en-US" sz="800" dirty="0">
              <a:solidFill>
                <a:schemeClr val="bg1"/>
              </a:solidFill>
            </a:endParaRPr>
          </a:p>
        </p:txBody>
      </p:sp>
      <p:sp>
        <p:nvSpPr>
          <p:cNvPr id="69" name="矢印: 五方向 68">
            <a:extLst>
              <a:ext uri="{FF2B5EF4-FFF2-40B4-BE49-F238E27FC236}">
                <a16:creationId xmlns:a16="http://schemas.microsoft.com/office/drawing/2014/main" id="{E3620F3E-E26A-4B65-B001-3E60418241CC}"/>
              </a:ext>
            </a:extLst>
          </p:cNvPr>
          <p:cNvSpPr/>
          <p:nvPr/>
        </p:nvSpPr>
        <p:spPr>
          <a:xfrm>
            <a:off x="4885378" y="3315003"/>
            <a:ext cx="1434345" cy="427427"/>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PEMT) </a:t>
            </a:r>
          </a:p>
          <a:p>
            <a:pPr algn="ctr"/>
            <a:r>
              <a:rPr lang="en-US" altLang="ja-JP" sz="800" dirty="0">
                <a:solidFill>
                  <a:schemeClr val="bg1"/>
                </a:solidFill>
              </a:rPr>
              <a:t>Performance management</a:t>
            </a:r>
            <a:endParaRPr kumimoji="1" lang="ja-JP" altLang="en-US" sz="800" dirty="0">
              <a:solidFill>
                <a:schemeClr val="bg1"/>
              </a:solidFill>
            </a:endParaRPr>
          </a:p>
        </p:txBody>
      </p:sp>
      <p:sp>
        <p:nvSpPr>
          <p:cNvPr id="70" name="矢印: 五方向 69">
            <a:extLst>
              <a:ext uri="{FF2B5EF4-FFF2-40B4-BE49-F238E27FC236}">
                <a16:creationId xmlns:a16="http://schemas.microsoft.com/office/drawing/2014/main" id="{94EF4016-AC22-4847-9559-5E0F946916AE}"/>
              </a:ext>
            </a:extLst>
          </p:cNvPr>
          <p:cNvSpPr/>
          <p:nvPr/>
        </p:nvSpPr>
        <p:spPr>
          <a:xfrm>
            <a:off x="3313721" y="3315003"/>
            <a:ext cx="1434345" cy="427427"/>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RESC) </a:t>
            </a:r>
          </a:p>
          <a:p>
            <a:pPr algn="ctr"/>
            <a:r>
              <a:rPr lang="en-US" altLang="ja-JP" sz="800" dirty="0">
                <a:solidFill>
                  <a:schemeClr val="bg1"/>
                </a:solidFill>
              </a:rPr>
              <a:t>Resourcing</a:t>
            </a:r>
            <a:endParaRPr kumimoji="1" lang="ja-JP" altLang="en-US" sz="800" dirty="0">
              <a:solidFill>
                <a:schemeClr val="bg1"/>
              </a:solidFill>
            </a:endParaRPr>
          </a:p>
        </p:txBody>
      </p:sp>
      <p:sp>
        <p:nvSpPr>
          <p:cNvPr id="71" name="矢印: 五方向 70">
            <a:extLst>
              <a:ext uri="{FF2B5EF4-FFF2-40B4-BE49-F238E27FC236}">
                <a16:creationId xmlns:a16="http://schemas.microsoft.com/office/drawing/2014/main" id="{41FA7079-5C3D-47CF-817E-4CF20678CAB6}"/>
              </a:ext>
            </a:extLst>
          </p:cNvPr>
          <p:cNvSpPr/>
          <p:nvPr/>
        </p:nvSpPr>
        <p:spPr>
          <a:xfrm>
            <a:off x="6457035" y="3315003"/>
            <a:ext cx="1434345" cy="427427"/>
          </a:xfrm>
          <a:prstGeom prst="homePlate">
            <a:avLst>
              <a:gd name="adj" fmla="val 1207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PDSV) </a:t>
            </a:r>
          </a:p>
          <a:p>
            <a:pPr algn="ctr"/>
            <a:r>
              <a:rPr lang="en-US" altLang="ja-JP" sz="800" dirty="0">
                <a:solidFill>
                  <a:schemeClr val="bg1"/>
                </a:solidFill>
              </a:rPr>
              <a:t>Professional development</a:t>
            </a:r>
            <a:endParaRPr kumimoji="1" lang="ja-JP" altLang="en-US" sz="800" dirty="0">
              <a:solidFill>
                <a:schemeClr val="bg1"/>
              </a:solidFill>
            </a:endParaRPr>
          </a:p>
        </p:txBody>
      </p:sp>
      <p:sp>
        <p:nvSpPr>
          <p:cNvPr id="76" name="正方形/長方形 75">
            <a:extLst>
              <a:ext uri="{FF2B5EF4-FFF2-40B4-BE49-F238E27FC236}">
                <a16:creationId xmlns:a16="http://schemas.microsoft.com/office/drawing/2014/main" id="{6941B68C-D844-4D27-BD6C-69617E80C574}"/>
              </a:ext>
            </a:extLst>
          </p:cNvPr>
          <p:cNvSpPr/>
          <p:nvPr/>
        </p:nvSpPr>
        <p:spPr>
          <a:xfrm>
            <a:off x="3119467" y="1413085"/>
            <a:ext cx="1207140"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Skills and quality</a:t>
            </a:r>
            <a:endParaRPr kumimoji="1" lang="ja-JP" altLang="en-US" sz="1000" dirty="0">
              <a:solidFill>
                <a:schemeClr val="tx1"/>
              </a:solidFill>
            </a:endParaRPr>
          </a:p>
        </p:txBody>
      </p:sp>
      <p:sp>
        <p:nvSpPr>
          <p:cNvPr id="77" name="正方形/長方形 76">
            <a:extLst>
              <a:ext uri="{FF2B5EF4-FFF2-40B4-BE49-F238E27FC236}">
                <a16:creationId xmlns:a16="http://schemas.microsoft.com/office/drawing/2014/main" id="{F7C6452B-2665-42A7-BAA9-00D34213C1EA}"/>
              </a:ext>
            </a:extLst>
          </p:cNvPr>
          <p:cNvSpPr/>
          <p:nvPr/>
        </p:nvSpPr>
        <p:spPr>
          <a:xfrm>
            <a:off x="3255688" y="3038463"/>
            <a:ext cx="1413252"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People management</a:t>
            </a:r>
            <a:endParaRPr kumimoji="1" lang="ja-JP" altLang="en-US" sz="1000" dirty="0">
              <a:solidFill>
                <a:schemeClr val="tx1"/>
              </a:solidFill>
            </a:endParaRPr>
          </a:p>
        </p:txBody>
      </p:sp>
      <p:sp>
        <p:nvSpPr>
          <p:cNvPr id="78" name="正方形/長方形 77">
            <a:extLst>
              <a:ext uri="{FF2B5EF4-FFF2-40B4-BE49-F238E27FC236}">
                <a16:creationId xmlns:a16="http://schemas.microsoft.com/office/drawing/2014/main" id="{3FC8995C-C0D8-46FB-8ACF-230E697E603A}"/>
              </a:ext>
            </a:extLst>
          </p:cNvPr>
          <p:cNvSpPr/>
          <p:nvPr/>
        </p:nvSpPr>
        <p:spPr>
          <a:xfrm>
            <a:off x="3187380" y="3059829"/>
            <a:ext cx="4960231" cy="8348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a:extLst>
              <a:ext uri="{FF2B5EF4-FFF2-40B4-BE49-F238E27FC236}">
                <a16:creationId xmlns:a16="http://schemas.microsoft.com/office/drawing/2014/main" id="{3F8DC86B-DCEB-4410-BA66-95A52F2BE1D3}"/>
              </a:ext>
            </a:extLst>
          </p:cNvPr>
          <p:cNvSpPr/>
          <p:nvPr/>
        </p:nvSpPr>
        <p:spPr>
          <a:xfrm>
            <a:off x="3109865" y="1420856"/>
            <a:ext cx="5143137" cy="25942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四角形: 角を丸くする 79">
            <a:extLst>
              <a:ext uri="{FF2B5EF4-FFF2-40B4-BE49-F238E27FC236}">
                <a16:creationId xmlns:a16="http://schemas.microsoft.com/office/drawing/2014/main" id="{749AC44B-2678-4D9B-B6ED-2986E01A6536}"/>
              </a:ext>
            </a:extLst>
          </p:cNvPr>
          <p:cNvSpPr/>
          <p:nvPr/>
        </p:nvSpPr>
        <p:spPr>
          <a:xfrm>
            <a:off x="782168" y="1977328"/>
            <a:ext cx="7129476" cy="942617"/>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 name="直線コネクタ 80">
            <a:extLst>
              <a:ext uri="{FF2B5EF4-FFF2-40B4-BE49-F238E27FC236}">
                <a16:creationId xmlns:a16="http://schemas.microsoft.com/office/drawing/2014/main" id="{FAE06CC9-B301-4F30-8352-DD00FF34B53C}"/>
              </a:ext>
            </a:extLst>
          </p:cNvPr>
          <p:cNvCxnSpPr>
            <a:cxnSpLocks/>
            <a:stCxn id="71" idx="2"/>
          </p:cNvCxnSpPr>
          <p:nvPr/>
        </p:nvCxnSpPr>
        <p:spPr>
          <a:xfrm>
            <a:off x="7148406" y="3742430"/>
            <a:ext cx="0" cy="12535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FCFD547C-964D-4F46-B504-CE6E5CC0890E}"/>
              </a:ext>
            </a:extLst>
          </p:cNvPr>
          <p:cNvCxnSpPr>
            <a:cxnSpLocks/>
            <a:stCxn id="70" idx="2"/>
          </p:cNvCxnSpPr>
          <p:nvPr/>
        </p:nvCxnSpPr>
        <p:spPr>
          <a:xfrm>
            <a:off x="4005092" y="3742430"/>
            <a:ext cx="0" cy="12535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2DCC5C18-14FC-4FF7-9FA9-0948D6B33F1E}"/>
              </a:ext>
            </a:extLst>
          </p:cNvPr>
          <p:cNvCxnSpPr>
            <a:cxnSpLocks/>
          </p:cNvCxnSpPr>
          <p:nvPr/>
        </p:nvCxnSpPr>
        <p:spPr>
          <a:xfrm>
            <a:off x="2619930" y="2919945"/>
            <a:ext cx="0" cy="20759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2" name="矢印: 五方向 51">
            <a:extLst>
              <a:ext uri="{FF2B5EF4-FFF2-40B4-BE49-F238E27FC236}">
                <a16:creationId xmlns:a16="http://schemas.microsoft.com/office/drawing/2014/main" id="{D63D7CEE-033E-453D-8FA6-20CB0B28A066}"/>
              </a:ext>
            </a:extLst>
          </p:cNvPr>
          <p:cNvSpPr/>
          <p:nvPr/>
        </p:nvSpPr>
        <p:spPr>
          <a:xfrm>
            <a:off x="846766" y="5012003"/>
            <a:ext cx="7044614" cy="30130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MC01) Line management</a:t>
            </a:r>
          </a:p>
        </p:txBody>
      </p:sp>
      <p:sp>
        <p:nvSpPr>
          <p:cNvPr id="42" name="四角形: 角を丸くする 41">
            <a:extLst>
              <a:ext uri="{FF2B5EF4-FFF2-40B4-BE49-F238E27FC236}">
                <a16:creationId xmlns:a16="http://schemas.microsoft.com/office/drawing/2014/main" id="{97A9CF0F-726F-419F-97D3-B073CAFD2BDF}"/>
              </a:ext>
            </a:extLst>
          </p:cNvPr>
          <p:cNvSpPr/>
          <p:nvPr/>
        </p:nvSpPr>
        <p:spPr>
          <a:xfrm>
            <a:off x="3255688" y="3284555"/>
            <a:ext cx="4655956" cy="503831"/>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吹き出し: 角を丸めた四角形 52">
            <a:extLst>
              <a:ext uri="{FF2B5EF4-FFF2-40B4-BE49-F238E27FC236}">
                <a16:creationId xmlns:a16="http://schemas.microsoft.com/office/drawing/2014/main" id="{6BE8838A-2B59-4EA6-8CFD-070F23225B1B}"/>
              </a:ext>
            </a:extLst>
          </p:cNvPr>
          <p:cNvSpPr/>
          <p:nvPr/>
        </p:nvSpPr>
        <p:spPr>
          <a:xfrm>
            <a:off x="2773076" y="4164118"/>
            <a:ext cx="1022779" cy="272058"/>
          </a:xfrm>
          <a:prstGeom prst="wedgeRoundRectCallout">
            <a:avLst>
              <a:gd name="adj1" fmla="val -65239"/>
              <a:gd name="adj2" fmla="val -12012"/>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Organization development</a:t>
            </a:r>
            <a:endParaRPr kumimoji="1" lang="ja-JP" altLang="en-US" sz="800" dirty="0">
              <a:solidFill>
                <a:schemeClr val="tx1"/>
              </a:solidFill>
            </a:endParaRPr>
          </a:p>
        </p:txBody>
      </p:sp>
      <p:sp>
        <p:nvSpPr>
          <p:cNvPr id="54" name="吹き出し: 角を丸めた四角形 53">
            <a:extLst>
              <a:ext uri="{FF2B5EF4-FFF2-40B4-BE49-F238E27FC236}">
                <a16:creationId xmlns:a16="http://schemas.microsoft.com/office/drawing/2014/main" id="{B9708D3E-A2CA-4EBB-A913-EC5BACF6B9CB}"/>
              </a:ext>
            </a:extLst>
          </p:cNvPr>
          <p:cNvSpPr/>
          <p:nvPr/>
        </p:nvSpPr>
        <p:spPr>
          <a:xfrm>
            <a:off x="7377858" y="4163296"/>
            <a:ext cx="1022779" cy="272058"/>
          </a:xfrm>
          <a:prstGeom prst="wedgeRoundRectCallout">
            <a:avLst>
              <a:gd name="adj1" fmla="val -68470"/>
              <a:gd name="adj2" fmla="val 4186"/>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HR management</a:t>
            </a:r>
            <a:endParaRPr kumimoji="1" lang="ja-JP" altLang="en-US" sz="800" dirty="0">
              <a:solidFill>
                <a:schemeClr val="tx1"/>
              </a:solidFill>
            </a:endParaRPr>
          </a:p>
        </p:txBody>
      </p:sp>
      <p:sp>
        <p:nvSpPr>
          <p:cNvPr id="55" name="楕円 54">
            <a:extLst>
              <a:ext uri="{FF2B5EF4-FFF2-40B4-BE49-F238E27FC236}">
                <a16:creationId xmlns:a16="http://schemas.microsoft.com/office/drawing/2014/main" id="{576976E0-530C-4B95-948A-199824E320BC}"/>
              </a:ext>
            </a:extLst>
          </p:cNvPr>
          <p:cNvSpPr/>
          <p:nvPr/>
        </p:nvSpPr>
        <p:spPr>
          <a:xfrm>
            <a:off x="3949001" y="4277707"/>
            <a:ext cx="3278062" cy="92477"/>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0479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E9F056A-2D75-48A1-B0D3-D376499EDBB5}"/>
              </a:ext>
            </a:extLst>
          </p:cNvPr>
          <p:cNvSpPr>
            <a:spLocks noGrp="1"/>
          </p:cNvSpPr>
          <p:nvPr>
            <p:ph type="sldNum" sz="quarter" idx="12"/>
          </p:nvPr>
        </p:nvSpPr>
        <p:spPr>
          <a:xfrm>
            <a:off x="8066762" y="6494482"/>
            <a:ext cx="457200" cy="31967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400" b="0" i="0" u="none" strike="noStrike" kern="1200" cap="none" spc="0" normalizeH="0" baseline="0" noProof="0" dirty="0">
              <a:ln>
                <a:noFill/>
              </a:ln>
              <a:solidFill>
                <a:srgbClr val="000000"/>
              </a:solidFill>
              <a:effectLst/>
              <a:uLnTx/>
              <a:uFillTx/>
              <a:ea typeface="ＭＳ Ｐゴシック" charset="-128"/>
              <a:cs typeface="+mn-cs"/>
            </a:endParaRPr>
          </a:p>
        </p:txBody>
      </p:sp>
      <p:sp>
        <p:nvSpPr>
          <p:cNvPr id="3" name="テキスト ボックス 2">
            <a:extLst>
              <a:ext uri="{FF2B5EF4-FFF2-40B4-BE49-F238E27FC236}">
                <a16:creationId xmlns:a16="http://schemas.microsoft.com/office/drawing/2014/main" id="{8C7C7253-9922-46DF-A65C-A6C96F4D520D}"/>
              </a:ext>
            </a:extLst>
          </p:cNvPr>
          <p:cNvSpPr txBox="1"/>
          <p:nvPr/>
        </p:nvSpPr>
        <p:spPr>
          <a:xfrm>
            <a:off x="564892" y="206967"/>
            <a:ext cx="5664199" cy="523220"/>
          </a:xfrm>
          <a:prstGeom prst="rect">
            <a:avLst/>
          </a:prstGeom>
          <a:noFill/>
        </p:spPr>
        <p:txBody>
          <a:bodyPr wrap="square" rtlCol="0">
            <a:spAutoFit/>
          </a:bodyPr>
          <a:lstStyle/>
          <a:p>
            <a:r>
              <a:rPr lang="en-US" altLang="ja-JP" sz="2800" dirty="0">
                <a:latin typeface="メイリオ" panose="020B0604030504040204" pitchFamily="50" charset="-128"/>
              </a:rPr>
              <a:t>Contents</a:t>
            </a:r>
            <a:endParaRPr kumimoji="1" lang="ja-JP" altLang="en-US" sz="2800" dirty="0">
              <a:latin typeface="メイリオ" panose="020B0604030504040204" pitchFamily="50" charset="-128"/>
            </a:endParaRPr>
          </a:p>
        </p:txBody>
      </p:sp>
      <p:sp>
        <p:nvSpPr>
          <p:cNvPr id="4" name="テキスト ボックス 3">
            <a:extLst>
              <a:ext uri="{FF2B5EF4-FFF2-40B4-BE49-F238E27FC236}">
                <a16:creationId xmlns:a16="http://schemas.microsoft.com/office/drawing/2014/main" id="{6C741E05-1496-4E64-A8CD-4813EB9E9FA4}"/>
              </a:ext>
            </a:extLst>
          </p:cNvPr>
          <p:cNvSpPr txBox="1"/>
          <p:nvPr/>
        </p:nvSpPr>
        <p:spPr>
          <a:xfrm>
            <a:off x="564892" y="1164134"/>
            <a:ext cx="7804404" cy="1815882"/>
          </a:xfrm>
          <a:prstGeom prst="rect">
            <a:avLst/>
          </a:prstGeom>
          <a:noFill/>
        </p:spPr>
        <p:txBody>
          <a:bodyPr wrap="square" rtlCol="0">
            <a:spAutoFit/>
          </a:bodyPr>
          <a:lstStyle/>
          <a:p>
            <a:pPr>
              <a:lnSpc>
                <a:spcPct val="150000"/>
              </a:lnSpc>
            </a:pPr>
            <a:r>
              <a:rPr kumimoji="1" lang="en-US" altLang="ja-JP" sz="2800" dirty="0">
                <a:latin typeface="メイリオ" panose="020B0604030504040204" pitchFamily="50" charset="-128"/>
              </a:rPr>
              <a:t>1. SFIA Skills vs </a:t>
            </a:r>
            <a:r>
              <a:rPr kumimoji="1" lang="en-US" altLang="ja-JP" sz="2800" dirty="0" err="1">
                <a:latin typeface="メイリオ" panose="020B0604030504040204" pitchFamily="50" charset="-128"/>
              </a:rPr>
              <a:t>iCD</a:t>
            </a:r>
            <a:r>
              <a:rPr kumimoji="1" lang="en-US" altLang="ja-JP" sz="2800" dirty="0">
                <a:latin typeface="メイリオ" panose="020B0604030504040204" pitchFamily="50" charset="-128"/>
              </a:rPr>
              <a:t> Tasks</a:t>
            </a:r>
          </a:p>
          <a:p>
            <a:pPr>
              <a:lnSpc>
                <a:spcPct val="150000"/>
              </a:lnSpc>
            </a:pPr>
            <a:r>
              <a:rPr lang="en-US" altLang="ja-JP" sz="2800" dirty="0">
                <a:latin typeface="メイリオ" panose="020B0604030504040204" pitchFamily="50" charset="-128"/>
              </a:rPr>
              <a:t>2. Levels</a:t>
            </a:r>
            <a:endParaRPr kumimoji="1" lang="en-US" altLang="ja-JP" sz="2800" dirty="0">
              <a:latin typeface="メイリオ" panose="020B0604030504040204" pitchFamily="50" charset="-128"/>
            </a:endParaRPr>
          </a:p>
          <a:p>
            <a:pPr marL="514350" indent="-514350">
              <a:buAutoNum type="arabicPeriod"/>
            </a:pPr>
            <a:endParaRPr kumimoji="1" lang="ja-JP" altLang="en-US" sz="2800" dirty="0">
              <a:latin typeface="メイリオ" panose="020B0604030504040204" pitchFamily="50" charset="-128"/>
            </a:endParaRPr>
          </a:p>
        </p:txBody>
      </p:sp>
    </p:spTree>
    <p:extLst>
      <p:ext uri="{BB962C8B-B14F-4D97-AF65-F5344CB8AC3E}">
        <p14:creationId xmlns:p14="http://schemas.microsoft.com/office/powerpoint/2010/main" val="2987304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19059" y="6147821"/>
            <a:ext cx="6154993" cy="276999"/>
          </a:xfrm>
          <a:prstGeom prst="rect">
            <a:avLst/>
          </a:prstGeom>
          <a:noFill/>
        </p:spPr>
        <p:txBody>
          <a:bodyPr wrap="square" rtlCol="0">
            <a:spAutoFit/>
          </a:bodyPr>
          <a:lstStyle/>
          <a:p>
            <a:pPr algn="ctr"/>
            <a:r>
              <a:rPr lang="en-US" altLang="ja-JP" sz="1200" b="1" u="sng" dirty="0"/>
              <a:t>Figure 14. Business continuity management </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66514"/>
            <a:ext cx="8319042" cy="23074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3897536"/>
            <a:ext cx="8319042" cy="21236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60095"/>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3873422"/>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7" name="正方形/長方形 46">
            <a:extLst>
              <a:ext uri="{FF2B5EF4-FFF2-40B4-BE49-F238E27FC236}">
                <a16:creationId xmlns:a16="http://schemas.microsoft.com/office/drawing/2014/main" id="{74205242-149B-424E-9713-B0E113F2B7D0}"/>
              </a:ext>
            </a:extLst>
          </p:cNvPr>
          <p:cNvSpPr/>
          <p:nvPr/>
        </p:nvSpPr>
        <p:spPr>
          <a:xfrm>
            <a:off x="2830366" y="4119643"/>
            <a:ext cx="3860506" cy="17226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a:extLst>
              <a:ext uri="{FF2B5EF4-FFF2-40B4-BE49-F238E27FC236}">
                <a16:creationId xmlns:a16="http://schemas.microsoft.com/office/drawing/2014/main" id="{3F8DC86B-DCEB-4410-BA66-95A52F2BE1D3}"/>
              </a:ext>
            </a:extLst>
          </p:cNvPr>
          <p:cNvSpPr/>
          <p:nvPr/>
        </p:nvSpPr>
        <p:spPr>
          <a:xfrm>
            <a:off x="2830365" y="1387805"/>
            <a:ext cx="3860507" cy="198818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8D240F4-14FB-4DB9-A3AE-24F897F8B111}"/>
              </a:ext>
            </a:extLst>
          </p:cNvPr>
          <p:cNvSpPr/>
          <p:nvPr/>
        </p:nvSpPr>
        <p:spPr>
          <a:xfrm>
            <a:off x="2982763" y="1604003"/>
            <a:ext cx="2556700" cy="96362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DD4FA2DB-C05E-4056-A4FF-88ABD911CE6D}"/>
              </a:ext>
            </a:extLst>
          </p:cNvPr>
          <p:cNvSpPr/>
          <p:nvPr/>
        </p:nvSpPr>
        <p:spPr>
          <a:xfrm>
            <a:off x="2910700" y="1601857"/>
            <a:ext cx="2127084" cy="2104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strategy and planning</a:t>
            </a:r>
            <a:endParaRPr kumimoji="1" lang="ja-JP" altLang="en-US" sz="1000" dirty="0">
              <a:solidFill>
                <a:schemeClr val="tx1"/>
              </a:solidFill>
            </a:endParaRPr>
          </a:p>
        </p:txBody>
      </p:sp>
      <p:sp>
        <p:nvSpPr>
          <p:cNvPr id="58" name="正方形/長方形 57">
            <a:extLst>
              <a:ext uri="{FF2B5EF4-FFF2-40B4-BE49-F238E27FC236}">
                <a16:creationId xmlns:a16="http://schemas.microsoft.com/office/drawing/2014/main" id="{05DC7482-5558-454C-878E-6C1343EE326F}"/>
              </a:ext>
            </a:extLst>
          </p:cNvPr>
          <p:cNvSpPr/>
          <p:nvPr/>
        </p:nvSpPr>
        <p:spPr>
          <a:xfrm>
            <a:off x="2737076" y="1396157"/>
            <a:ext cx="1778764" cy="186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38" name="矢印: 五方向 37">
            <a:extLst>
              <a:ext uri="{FF2B5EF4-FFF2-40B4-BE49-F238E27FC236}">
                <a16:creationId xmlns:a16="http://schemas.microsoft.com/office/drawing/2014/main" id="{FA90FA84-0B9A-4D77-895B-344244ADDDAF}"/>
              </a:ext>
            </a:extLst>
          </p:cNvPr>
          <p:cNvSpPr/>
          <p:nvPr/>
        </p:nvSpPr>
        <p:spPr>
          <a:xfrm>
            <a:off x="3205552" y="1875807"/>
            <a:ext cx="2127084" cy="189076"/>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FMIT) Financial management</a:t>
            </a:r>
            <a:endParaRPr kumimoji="1" lang="ja-JP" altLang="en-US" sz="800" dirty="0">
              <a:solidFill>
                <a:schemeClr val="bg1"/>
              </a:solidFill>
            </a:endParaRPr>
          </a:p>
        </p:txBody>
      </p:sp>
      <p:sp>
        <p:nvSpPr>
          <p:cNvPr id="43" name="矢印: 五方向 42">
            <a:extLst>
              <a:ext uri="{FF2B5EF4-FFF2-40B4-BE49-F238E27FC236}">
                <a16:creationId xmlns:a16="http://schemas.microsoft.com/office/drawing/2014/main" id="{8F682F8A-D3CD-4E8B-AB21-D9DB584F8D1C}"/>
              </a:ext>
            </a:extLst>
          </p:cNvPr>
          <p:cNvSpPr/>
          <p:nvPr/>
        </p:nvSpPr>
        <p:spPr>
          <a:xfrm>
            <a:off x="3205552" y="2094145"/>
            <a:ext cx="2127084" cy="17880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BURM) Business risk management</a:t>
            </a:r>
            <a:endParaRPr kumimoji="1" lang="ja-JP" altLang="en-US" sz="800" dirty="0">
              <a:solidFill>
                <a:schemeClr val="bg1"/>
              </a:solidFill>
            </a:endParaRPr>
          </a:p>
        </p:txBody>
      </p:sp>
      <p:sp>
        <p:nvSpPr>
          <p:cNvPr id="44" name="矢印: 五方向 43">
            <a:extLst>
              <a:ext uri="{FF2B5EF4-FFF2-40B4-BE49-F238E27FC236}">
                <a16:creationId xmlns:a16="http://schemas.microsoft.com/office/drawing/2014/main" id="{EFFED4DC-3EC5-42AA-9805-683082B2CBD3}"/>
              </a:ext>
            </a:extLst>
          </p:cNvPr>
          <p:cNvSpPr/>
          <p:nvPr/>
        </p:nvSpPr>
        <p:spPr>
          <a:xfrm>
            <a:off x="3195851" y="2311339"/>
            <a:ext cx="2106839" cy="17880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SUST) Sustainability</a:t>
            </a:r>
            <a:endParaRPr kumimoji="1" lang="ja-JP" altLang="en-US" sz="800" dirty="0">
              <a:solidFill>
                <a:schemeClr val="bg1"/>
              </a:solidFill>
            </a:endParaRPr>
          </a:p>
        </p:txBody>
      </p:sp>
      <p:sp>
        <p:nvSpPr>
          <p:cNvPr id="46" name="矢印: 五方向 45">
            <a:extLst>
              <a:ext uri="{FF2B5EF4-FFF2-40B4-BE49-F238E27FC236}">
                <a16:creationId xmlns:a16="http://schemas.microsoft.com/office/drawing/2014/main" id="{DE50F106-5CE7-4445-BA86-C8C125642E88}"/>
              </a:ext>
            </a:extLst>
          </p:cNvPr>
          <p:cNvSpPr/>
          <p:nvPr/>
        </p:nvSpPr>
        <p:spPr>
          <a:xfrm>
            <a:off x="3219043" y="2845154"/>
            <a:ext cx="2078602" cy="175857"/>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COPL) Continuity management</a:t>
            </a:r>
            <a:endParaRPr kumimoji="1" lang="ja-JP" altLang="en-US" sz="800" dirty="0">
              <a:solidFill>
                <a:schemeClr val="bg1"/>
              </a:solidFill>
            </a:endParaRPr>
          </a:p>
        </p:txBody>
      </p:sp>
      <p:sp>
        <p:nvSpPr>
          <p:cNvPr id="62" name="矢印: 五方向 61">
            <a:extLst>
              <a:ext uri="{FF2B5EF4-FFF2-40B4-BE49-F238E27FC236}">
                <a16:creationId xmlns:a16="http://schemas.microsoft.com/office/drawing/2014/main" id="{F3922D16-2F2A-4ED8-861B-5BF7F1B83093}"/>
              </a:ext>
            </a:extLst>
          </p:cNvPr>
          <p:cNvSpPr/>
          <p:nvPr/>
        </p:nvSpPr>
        <p:spPr>
          <a:xfrm>
            <a:off x="3056300" y="4577354"/>
            <a:ext cx="2088946" cy="20359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MC02) Business continuity management</a:t>
            </a:r>
          </a:p>
        </p:txBody>
      </p:sp>
      <p:sp>
        <p:nvSpPr>
          <p:cNvPr id="63" name="正方形/長方形 62">
            <a:extLst>
              <a:ext uri="{FF2B5EF4-FFF2-40B4-BE49-F238E27FC236}">
                <a16:creationId xmlns:a16="http://schemas.microsoft.com/office/drawing/2014/main" id="{326E30E4-0468-4FE2-82EE-DA3F5DCD5CD2}"/>
              </a:ext>
            </a:extLst>
          </p:cNvPr>
          <p:cNvSpPr/>
          <p:nvPr/>
        </p:nvSpPr>
        <p:spPr>
          <a:xfrm>
            <a:off x="2830365" y="4153518"/>
            <a:ext cx="1452265" cy="144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Management</a:t>
            </a:r>
            <a:r>
              <a:rPr lang="ja-JP" altLang="en-US" sz="1000" dirty="0">
                <a:solidFill>
                  <a:schemeClr val="tx1"/>
                </a:solidFill>
              </a:rPr>
              <a:t> </a:t>
            </a:r>
            <a:r>
              <a:rPr lang="en-US" altLang="ja-JP" sz="1000" dirty="0">
                <a:solidFill>
                  <a:schemeClr val="tx1"/>
                </a:solidFill>
              </a:rPr>
              <a:t>&amp;Control</a:t>
            </a:r>
            <a:endParaRPr kumimoji="1" lang="ja-JP" altLang="en-US" sz="1000" dirty="0">
              <a:solidFill>
                <a:schemeClr val="tx1"/>
              </a:solidFill>
            </a:endParaRPr>
          </a:p>
        </p:txBody>
      </p:sp>
      <p:cxnSp>
        <p:nvCxnSpPr>
          <p:cNvPr id="65" name="直線コネクタ 64">
            <a:extLst>
              <a:ext uri="{FF2B5EF4-FFF2-40B4-BE49-F238E27FC236}">
                <a16:creationId xmlns:a16="http://schemas.microsoft.com/office/drawing/2014/main" id="{64AD26D4-CFEE-4CCF-96D8-0083266A2A11}"/>
              </a:ext>
            </a:extLst>
          </p:cNvPr>
          <p:cNvCxnSpPr>
            <a:cxnSpLocks/>
            <a:endCxn id="62" idx="0"/>
          </p:cNvCxnSpPr>
          <p:nvPr/>
        </p:nvCxnSpPr>
        <p:spPr>
          <a:xfrm>
            <a:off x="4091179" y="3100806"/>
            <a:ext cx="0" cy="147654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7D9B009C-E50A-4F74-BFD2-628416CF490B}"/>
              </a:ext>
            </a:extLst>
          </p:cNvPr>
          <p:cNvSpPr/>
          <p:nvPr/>
        </p:nvSpPr>
        <p:spPr>
          <a:xfrm>
            <a:off x="2982764" y="2655593"/>
            <a:ext cx="2556700" cy="53544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C5AFA2F3-3074-4ACD-99F3-E01A11A134CA}"/>
              </a:ext>
            </a:extLst>
          </p:cNvPr>
          <p:cNvSpPr/>
          <p:nvPr/>
        </p:nvSpPr>
        <p:spPr>
          <a:xfrm>
            <a:off x="2942526" y="2583247"/>
            <a:ext cx="1982817"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Technical strategy and planning</a:t>
            </a:r>
            <a:endParaRPr kumimoji="1" lang="ja-JP" altLang="en-US" sz="1000" dirty="0">
              <a:solidFill>
                <a:schemeClr val="tx1"/>
              </a:solidFill>
            </a:endParaRPr>
          </a:p>
        </p:txBody>
      </p:sp>
      <p:sp>
        <p:nvSpPr>
          <p:cNvPr id="35" name="四角形: 角を丸くする 34">
            <a:extLst>
              <a:ext uri="{FF2B5EF4-FFF2-40B4-BE49-F238E27FC236}">
                <a16:creationId xmlns:a16="http://schemas.microsoft.com/office/drawing/2014/main" id="{CA5A26A8-F82F-41E0-80BB-88E4B41179A1}"/>
              </a:ext>
            </a:extLst>
          </p:cNvPr>
          <p:cNvSpPr/>
          <p:nvPr/>
        </p:nvSpPr>
        <p:spPr>
          <a:xfrm>
            <a:off x="3031562" y="1784885"/>
            <a:ext cx="2351315" cy="1315921"/>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矢印: 五方向 38">
            <a:extLst>
              <a:ext uri="{FF2B5EF4-FFF2-40B4-BE49-F238E27FC236}">
                <a16:creationId xmlns:a16="http://schemas.microsoft.com/office/drawing/2014/main" id="{586FF781-6BFF-4953-AB02-318805990A67}"/>
              </a:ext>
            </a:extLst>
          </p:cNvPr>
          <p:cNvSpPr/>
          <p:nvPr/>
        </p:nvSpPr>
        <p:spPr>
          <a:xfrm>
            <a:off x="3066644" y="4855415"/>
            <a:ext cx="2078602" cy="187539"/>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MC07) Compliance</a:t>
            </a:r>
          </a:p>
        </p:txBody>
      </p:sp>
      <p:sp>
        <p:nvSpPr>
          <p:cNvPr id="41" name="矢印: 五方向 40">
            <a:extLst>
              <a:ext uri="{FF2B5EF4-FFF2-40B4-BE49-F238E27FC236}">
                <a16:creationId xmlns:a16="http://schemas.microsoft.com/office/drawing/2014/main" id="{80EE80CA-2E22-42CA-9B70-63C16EF6169A}"/>
              </a:ext>
            </a:extLst>
          </p:cNvPr>
          <p:cNvSpPr/>
          <p:nvPr/>
        </p:nvSpPr>
        <p:spPr>
          <a:xfrm>
            <a:off x="3053153" y="5152957"/>
            <a:ext cx="2078602" cy="187539"/>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MC09) Internal control status monitoring</a:t>
            </a:r>
          </a:p>
        </p:txBody>
      </p:sp>
      <p:sp>
        <p:nvSpPr>
          <p:cNvPr id="42" name="矢印: 五方向 41">
            <a:extLst>
              <a:ext uri="{FF2B5EF4-FFF2-40B4-BE49-F238E27FC236}">
                <a16:creationId xmlns:a16="http://schemas.microsoft.com/office/drawing/2014/main" id="{9D02C5EE-5D66-40FF-B453-8C1812A7C18B}"/>
              </a:ext>
            </a:extLst>
          </p:cNvPr>
          <p:cNvSpPr/>
          <p:nvPr/>
        </p:nvSpPr>
        <p:spPr>
          <a:xfrm>
            <a:off x="5242648" y="4577353"/>
            <a:ext cx="1253480" cy="20359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MC10) System audit</a:t>
            </a:r>
          </a:p>
        </p:txBody>
      </p:sp>
      <p:sp>
        <p:nvSpPr>
          <p:cNvPr id="50" name="吹き出し: 角を丸めた四角形 49">
            <a:extLst>
              <a:ext uri="{FF2B5EF4-FFF2-40B4-BE49-F238E27FC236}">
                <a16:creationId xmlns:a16="http://schemas.microsoft.com/office/drawing/2014/main" id="{4A3DD6EE-2361-4DB3-AA4E-B12D2B1D6D90}"/>
              </a:ext>
            </a:extLst>
          </p:cNvPr>
          <p:cNvSpPr/>
          <p:nvPr/>
        </p:nvSpPr>
        <p:spPr>
          <a:xfrm>
            <a:off x="4176419" y="3554973"/>
            <a:ext cx="1156217" cy="309575"/>
          </a:xfrm>
          <a:prstGeom prst="wedgeRoundRectCallout">
            <a:avLst>
              <a:gd name="adj1" fmla="val -59504"/>
              <a:gd name="adj2" fmla="val -2230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Business continuity management</a:t>
            </a:r>
            <a:endParaRPr kumimoji="1" lang="ja-JP" altLang="en-US" sz="800" dirty="0">
              <a:solidFill>
                <a:schemeClr val="tx1"/>
              </a:solidFill>
            </a:endParaRPr>
          </a:p>
        </p:txBody>
      </p:sp>
      <p:sp>
        <p:nvSpPr>
          <p:cNvPr id="29" name="スライド番号プレースホルダー 1">
            <a:extLst>
              <a:ext uri="{FF2B5EF4-FFF2-40B4-BE49-F238E27FC236}">
                <a16:creationId xmlns:a16="http://schemas.microsoft.com/office/drawing/2014/main" id="{5F73562B-FA15-44A9-A887-E9A39538AED9}"/>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20</a:t>
            </a:fld>
            <a:endParaRPr lang="en-US" altLang="ja-JP" dirty="0">
              <a:solidFill>
                <a:srgbClr val="000000"/>
              </a:solidFill>
              <a:latin typeface="Arial" charset="0"/>
            </a:endParaRPr>
          </a:p>
        </p:txBody>
      </p:sp>
    </p:spTree>
    <p:extLst>
      <p:ext uri="{BB962C8B-B14F-4D97-AF65-F5344CB8AC3E}">
        <p14:creationId xmlns:p14="http://schemas.microsoft.com/office/powerpoint/2010/main" val="4048090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147538" y="6544708"/>
            <a:ext cx="466836" cy="287338"/>
          </a:xfrm>
        </p:spPr>
        <p:txBody>
          <a:bodyPr/>
          <a:lstStyle/>
          <a:p>
            <a:pPr>
              <a:defRPr/>
            </a:pPr>
            <a:fld id="{99025CA8-7E45-4171-9260-13D6BCC7D830}" type="slidenum">
              <a:rPr lang="en-US" altLang="ja-JP" smtClean="0"/>
              <a:pPr>
                <a:defRPr/>
              </a:pPr>
              <a:t>21</a:t>
            </a:fld>
            <a:endParaRPr lang="en-US" altLang="ja-JP" dirty="0"/>
          </a:p>
        </p:txBody>
      </p:sp>
      <p:sp>
        <p:nvSpPr>
          <p:cNvPr id="6" name="フッター プレースホルダー 5">
            <a:extLst>
              <a:ext uri="{FF2B5EF4-FFF2-40B4-BE49-F238E27FC236}">
                <a16:creationId xmlns:a16="http://schemas.microsoft.com/office/drawing/2014/main" id="{C649ACB0-ACAE-4543-AAFD-3E81074FCBCF}"/>
              </a:ext>
            </a:extLst>
          </p:cNvPr>
          <p:cNvSpPr>
            <a:spLocks noGrp="1"/>
          </p:cNvSpPr>
          <p:nvPr>
            <p:ph type="ftr" sz="quarter" idx="11"/>
          </p:nvPr>
        </p:nvSpPr>
        <p:spPr>
          <a:xfrm>
            <a:off x="2991848" y="6573382"/>
            <a:ext cx="3122438" cy="287338"/>
          </a:xfrm>
        </p:spPr>
        <p:txBody>
          <a:bodyPr/>
          <a:lstStyle/>
          <a:p>
            <a:pPr>
              <a:defRPr/>
            </a:pPr>
            <a:r>
              <a:rPr lang="en-US" altLang="ja-JP" sz="1000" dirty="0"/>
              <a:t>All  Rights Reserved, Copyright  © IPA 2019</a:t>
            </a:r>
          </a:p>
        </p:txBody>
      </p:sp>
      <p:sp>
        <p:nvSpPr>
          <p:cNvPr id="8" name="正方形/長方形 7">
            <a:extLst>
              <a:ext uri="{FF2B5EF4-FFF2-40B4-BE49-F238E27FC236}">
                <a16:creationId xmlns:a16="http://schemas.microsoft.com/office/drawing/2014/main" id="{CBE3D338-E1D5-4985-9B03-08F34BA9268D}"/>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1" name="コンテンツ プレースホルダー 3">
            <a:extLst>
              <a:ext uri="{FF2B5EF4-FFF2-40B4-BE49-F238E27FC236}">
                <a16:creationId xmlns:a16="http://schemas.microsoft.com/office/drawing/2014/main" id="{89376D4C-DB49-4D43-81CE-934EC3BA7206}"/>
              </a:ext>
            </a:extLst>
          </p:cNvPr>
          <p:cNvSpPr txBox="1">
            <a:spLocks/>
          </p:cNvSpPr>
          <p:nvPr/>
        </p:nvSpPr>
        <p:spPr>
          <a:xfrm>
            <a:off x="392653" y="1006135"/>
            <a:ext cx="8305571" cy="616687"/>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r>
              <a:rPr lang="en-US" altLang="ja-JP" sz="1800" kern="0" dirty="0"/>
              <a:t>Result of the mapping </a:t>
            </a:r>
          </a:p>
          <a:p>
            <a:pPr lvl="2"/>
            <a:r>
              <a:rPr lang="en-US" altLang="ja-JP" sz="1400" dirty="0"/>
              <a:t> Figure 15 shows a rough mapping derived from the previous figures.</a:t>
            </a:r>
          </a:p>
        </p:txBody>
      </p:sp>
      <p:sp>
        <p:nvSpPr>
          <p:cNvPr id="26" name="正方形/長方形 25">
            <a:extLst>
              <a:ext uri="{FF2B5EF4-FFF2-40B4-BE49-F238E27FC236}">
                <a16:creationId xmlns:a16="http://schemas.microsoft.com/office/drawing/2014/main" id="{1506C505-62CD-4CB6-9760-EDBEF7A0049A}"/>
              </a:ext>
            </a:extLst>
          </p:cNvPr>
          <p:cNvSpPr/>
          <p:nvPr/>
        </p:nvSpPr>
        <p:spPr>
          <a:xfrm>
            <a:off x="1071394" y="1980739"/>
            <a:ext cx="2092742" cy="67742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Strategy and architecture</a:t>
            </a:r>
            <a:endParaRPr kumimoji="1" lang="ja-JP" altLang="en-US" sz="1000" dirty="0">
              <a:solidFill>
                <a:schemeClr val="bg1"/>
              </a:solidFill>
            </a:endParaRPr>
          </a:p>
        </p:txBody>
      </p:sp>
      <p:sp>
        <p:nvSpPr>
          <p:cNvPr id="27" name="正方形/長方形 26">
            <a:extLst>
              <a:ext uri="{FF2B5EF4-FFF2-40B4-BE49-F238E27FC236}">
                <a16:creationId xmlns:a16="http://schemas.microsoft.com/office/drawing/2014/main" id="{67483594-DBCC-449F-89CC-014E0ACFED00}"/>
              </a:ext>
            </a:extLst>
          </p:cNvPr>
          <p:cNvSpPr/>
          <p:nvPr/>
        </p:nvSpPr>
        <p:spPr>
          <a:xfrm>
            <a:off x="1072273" y="2694851"/>
            <a:ext cx="2092742" cy="677428"/>
          </a:xfrm>
          <a:prstGeom prst="rect">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Change and transformation</a:t>
            </a:r>
            <a:endParaRPr kumimoji="1" lang="ja-JP" altLang="en-US" sz="1000" dirty="0">
              <a:solidFill>
                <a:schemeClr val="bg1"/>
              </a:solidFill>
            </a:endParaRPr>
          </a:p>
        </p:txBody>
      </p:sp>
      <p:sp>
        <p:nvSpPr>
          <p:cNvPr id="28" name="正方形/長方形 27">
            <a:extLst>
              <a:ext uri="{FF2B5EF4-FFF2-40B4-BE49-F238E27FC236}">
                <a16:creationId xmlns:a16="http://schemas.microsoft.com/office/drawing/2014/main" id="{C72E6546-1AEB-4972-BD53-6D1E032F23D3}"/>
              </a:ext>
            </a:extLst>
          </p:cNvPr>
          <p:cNvSpPr/>
          <p:nvPr/>
        </p:nvSpPr>
        <p:spPr>
          <a:xfrm>
            <a:off x="1073152" y="3419354"/>
            <a:ext cx="2092742" cy="67742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kumimoji="1" lang="ja-JP" altLang="en-US" sz="1000" dirty="0">
              <a:solidFill>
                <a:schemeClr val="tx1"/>
              </a:solidFill>
            </a:endParaRPr>
          </a:p>
        </p:txBody>
      </p:sp>
      <p:sp>
        <p:nvSpPr>
          <p:cNvPr id="29" name="正方形/長方形 28">
            <a:extLst>
              <a:ext uri="{FF2B5EF4-FFF2-40B4-BE49-F238E27FC236}">
                <a16:creationId xmlns:a16="http://schemas.microsoft.com/office/drawing/2014/main" id="{D98F10DE-49B8-4ACF-90C6-21C7AAD4E18E}"/>
              </a:ext>
            </a:extLst>
          </p:cNvPr>
          <p:cNvSpPr/>
          <p:nvPr/>
        </p:nvSpPr>
        <p:spPr>
          <a:xfrm>
            <a:off x="1074031" y="4123075"/>
            <a:ext cx="2092742" cy="67742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Delivery and operation</a:t>
            </a:r>
            <a:endParaRPr kumimoji="1" lang="ja-JP" altLang="en-US" sz="1000" dirty="0">
              <a:solidFill>
                <a:schemeClr val="bg1"/>
              </a:solidFill>
            </a:endParaRPr>
          </a:p>
        </p:txBody>
      </p:sp>
      <p:sp>
        <p:nvSpPr>
          <p:cNvPr id="30" name="正方形/長方形 29">
            <a:extLst>
              <a:ext uri="{FF2B5EF4-FFF2-40B4-BE49-F238E27FC236}">
                <a16:creationId xmlns:a16="http://schemas.microsoft.com/office/drawing/2014/main" id="{2E282B16-54DE-4CEF-8E49-DDA975E09C68}"/>
              </a:ext>
            </a:extLst>
          </p:cNvPr>
          <p:cNvSpPr/>
          <p:nvPr/>
        </p:nvSpPr>
        <p:spPr>
          <a:xfrm>
            <a:off x="1074910" y="4837187"/>
            <a:ext cx="2092742" cy="67742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Skills and quality</a:t>
            </a:r>
            <a:endParaRPr kumimoji="1" lang="ja-JP" altLang="en-US" sz="1000" dirty="0">
              <a:solidFill>
                <a:schemeClr val="bg1"/>
              </a:solidFill>
            </a:endParaRPr>
          </a:p>
        </p:txBody>
      </p:sp>
      <p:sp>
        <p:nvSpPr>
          <p:cNvPr id="31" name="正方形/長方形 30">
            <a:extLst>
              <a:ext uri="{FF2B5EF4-FFF2-40B4-BE49-F238E27FC236}">
                <a16:creationId xmlns:a16="http://schemas.microsoft.com/office/drawing/2014/main" id="{614FDFE4-10CE-48B5-A57B-0FFD534489AF}"/>
              </a:ext>
            </a:extLst>
          </p:cNvPr>
          <p:cNvSpPr/>
          <p:nvPr/>
        </p:nvSpPr>
        <p:spPr>
          <a:xfrm>
            <a:off x="1073752" y="5561690"/>
            <a:ext cx="2094447" cy="67742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Relationships and engagement</a:t>
            </a:r>
            <a:endParaRPr kumimoji="1" lang="ja-JP" altLang="en-US" sz="1000" dirty="0">
              <a:solidFill>
                <a:schemeClr val="bg1"/>
              </a:solidFill>
            </a:endParaRPr>
          </a:p>
        </p:txBody>
      </p:sp>
      <p:sp>
        <p:nvSpPr>
          <p:cNvPr id="17" name="正方形/長方形 16">
            <a:extLst>
              <a:ext uri="{FF2B5EF4-FFF2-40B4-BE49-F238E27FC236}">
                <a16:creationId xmlns:a16="http://schemas.microsoft.com/office/drawing/2014/main" id="{D6A74AED-CE1A-46D4-A753-AA24A776B6F9}"/>
              </a:ext>
            </a:extLst>
          </p:cNvPr>
          <p:cNvSpPr/>
          <p:nvPr/>
        </p:nvSpPr>
        <p:spPr>
          <a:xfrm>
            <a:off x="4706112" y="1975783"/>
            <a:ext cx="1828158" cy="534727"/>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Strategy(ST)</a:t>
            </a:r>
            <a:endParaRPr lang="ja-JP" altLang="en-US" sz="1000" dirty="0"/>
          </a:p>
        </p:txBody>
      </p:sp>
      <p:sp>
        <p:nvSpPr>
          <p:cNvPr id="18" name="正方形/長方形 17">
            <a:extLst>
              <a:ext uri="{FF2B5EF4-FFF2-40B4-BE49-F238E27FC236}">
                <a16:creationId xmlns:a16="http://schemas.microsoft.com/office/drawing/2014/main" id="{856381A0-6DEA-4304-88CA-85E9D7768C2E}"/>
              </a:ext>
            </a:extLst>
          </p:cNvPr>
          <p:cNvSpPr/>
          <p:nvPr/>
        </p:nvSpPr>
        <p:spPr>
          <a:xfrm>
            <a:off x="4706112" y="2558774"/>
            <a:ext cx="1828158" cy="534727"/>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Planning(PL)</a:t>
            </a:r>
            <a:endParaRPr lang="ja-JP" altLang="en-US" sz="1000" dirty="0"/>
          </a:p>
        </p:txBody>
      </p:sp>
      <p:sp>
        <p:nvSpPr>
          <p:cNvPr id="19" name="正方形/長方形 18">
            <a:extLst>
              <a:ext uri="{FF2B5EF4-FFF2-40B4-BE49-F238E27FC236}">
                <a16:creationId xmlns:a16="http://schemas.microsoft.com/office/drawing/2014/main" id="{0CAD67B5-D9FF-4323-B26D-72992AAED55E}"/>
              </a:ext>
            </a:extLst>
          </p:cNvPr>
          <p:cNvSpPr/>
          <p:nvPr/>
        </p:nvSpPr>
        <p:spPr>
          <a:xfrm>
            <a:off x="4707077" y="3144371"/>
            <a:ext cx="1828158" cy="585825"/>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Development(DV)</a:t>
            </a:r>
            <a:endParaRPr lang="ja-JP" altLang="en-US" sz="1000" dirty="0"/>
          </a:p>
        </p:txBody>
      </p:sp>
      <p:sp>
        <p:nvSpPr>
          <p:cNvPr id="20" name="正方形/長方形 19">
            <a:extLst>
              <a:ext uri="{FF2B5EF4-FFF2-40B4-BE49-F238E27FC236}">
                <a16:creationId xmlns:a16="http://schemas.microsoft.com/office/drawing/2014/main" id="{0FD090EC-BAB5-41FA-BB8D-0FEADE41F418}"/>
              </a:ext>
            </a:extLst>
          </p:cNvPr>
          <p:cNvSpPr/>
          <p:nvPr/>
        </p:nvSpPr>
        <p:spPr>
          <a:xfrm>
            <a:off x="4706112" y="3800533"/>
            <a:ext cx="1828158" cy="585825"/>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Utilization(US)</a:t>
            </a:r>
            <a:endParaRPr lang="ja-JP" altLang="en-US" sz="1000" dirty="0"/>
          </a:p>
        </p:txBody>
      </p:sp>
      <p:sp>
        <p:nvSpPr>
          <p:cNvPr id="21" name="正方形/長方形 20">
            <a:extLst>
              <a:ext uri="{FF2B5EF4-FFF2-40B4-BE49-F238E27FC236}">
                <a16:creationId xmlns:a16="http://schemas.microsoft.com/office/drawing/2014/main" id="{FD24ADE5-4855-427E-BB97-C164793494D3}"/>
              </a:ext>
            </a:extLst>
          </p:cNvPr>
          <p:cNvSpPr/>
          <p:nvPr/>
        </p:nvSpPr>
        <p:spPr>
          <a:xfrm>
            <a:off x="4706112" y="4456695"/>
            <a:ext cx="1828158" cy="585825"/>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Evaluation &amp; Improvement(EV)</a:t>
            </a:r>
            <a:endParaRPr lang="ja-JP" altLang="en-US" sz="1000" dirty="0"/>
          </a:p>
        </p:txBody>
      </p:sp>
      <p:sp>
        <p:nvSpPr>
          <p:cNvPr id="22" name="正方形/長方形 21">
            <a:extLst>
              <a:ext uri="{FF2B5EF4-FFF2-40B4-BE49-F238E27FC236}">
                <a16:creationId xmlns:a16="http://schemas.microsoft.com/office/drawing/2014/main" id="{973F9F44-4929-43FC-A25E-E4E78830E8F0}"/>
              </a:ext>
            </a:extLst>
          </p:cNvPr>
          <p:cNvSpPr/>
          <p:nvPr/>
        </p:nvSpPr>
        <p:spPr>
          <a:xfrm>
            <a:off x="4706112" y="5113972"/>
            <a:ext cx="3046571" cy="534729"/>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Management &amp; Control(MC)</a:t>
            </a:r>
            <a:endParaRPr lang="ja-JP" altLang="en-US" sz="1000" dirty="0">
              <a:solidFill>
                <a:schemeClr val="tx1"/>
              </a:solidFill>
            </a:endParaRPr>
          </a:p>
        </p:txBody>
      </p:sp>
      <p:sp>
        <p:nvSpPr>
          <p:cNvPr id="23" name="正方形/長方形 22">
            <a:extLst>
              <a:ext uri="{FF2B5EF4-FFF2-40B4-BE49-F238E27FC236}">
                <a16:creationId xmlns:a16="http://schemas.microsoft.com/office/drawing/2014/main" id="{6692A616-ECD3-4100-AA11-A6FB449C984A}"/>
              </a:ext>
            </a:extLst>
          </p:cNvPr>
          <p:cNvSpPr/>
          <p:nvPr/>
        </p:nvSpPr>
        <p:spPr>
          <a:xfrm>
            <a:off x="4706111" y="5720598"/>
            <a:ext cx="3046571" cy="534729"/>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Promotion &amp; Support(CM)</a:t>
            </a:r>
            <a:endParaRPr lang="ja-JP" altLang="en-US" sz="1000" dirty="0">
              <a:solidFill>
                <a:schemeClr val="tx1"/>
              </a:solidFill>
            </a:endParaRPr>
          </a:p>
        </p:txBody>
      </p:sp>
      <p:sp>
        <p:nvSpPr>
          <p:cNvPr id="33" name="正方形/長方形 32">
            <a:extLst>
              <a:ext uri="{FF2B5EF4-FFF2-40B4-BE49-F238E27FC236}">
                <a16:creationId xmlns:a16="http://schemas.microsoft.com/office/drawing/2014/main" id="{AF4579E4-A29C-4C49-92A7-03D4913A4C7D}"/>
              </a:ext>
            </a:extLst>
          </p:cNvPr>
          <p:cNvSpPr/>
          <p:nvPr/>
        </p:nvSpPr>
        <p:spPr>
          <a:xfrm>
            <a:off x="6608205" y="1975783"/>
            <a:ext cx="1144478" cy="3066292"/>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1000" dirty="0">
                <a:solidFill>
                  <a:schemeClr val="tx1"/>
                </a:solidFill>
              </a:rPr>
              <a:t>Planning &amp; Execution</a:t>
            </a:r>
            <a:br>
              <a:rPr lang="en-US" altLang="ja-JP" sz="1000" dirty="0">
                <a:solidFill>
                  <a:schemeClr val="tx1"/>
                </a:solidFill>
              </a:rPr>
            </a:br>
            <a:r>
              <a:rPr lang="en-US" altLang="ja-JP" sz="1000" dirty="0">
                <a:solidFill>
                  <a:schemeClr val="tx1"/>
                </a:solidFill>
              </a:rPr>
              <a:t>(Lifecycle) </a:t>
            </a:r>
          </a:p>
        </p:txBody>
      </p:sp>
      <p:sp>
        <p:nvSpPr>
          <p:cNvPr id="34" name="テキスト ボックス 33">
            <a:extLst>
              <a:ext uri="{FF2B5EF4-FFF2-40B4-BE49-F238E27FC236}">
                <a16:creationId xmlns:a16="http://schemas.microsoft.com/office/drawing/2014/main" id="{3F2ED712-62A2-4A07-B0D1-0F946B3F1870}"/>
              </a:ext>
            </a:extLst>
          </p:cNvPr>
          <p:cNvSpPr txBox="1"/>
          <p:nvPr/>
        </p:nvSpPr>
        <p:spPr>
          <a:xfrm>
            <a:off x="1798232" y="1649115"/>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35" name="テキスト ボックス 34">
            <a:extLst>
              <a:ext uri="{FF2B5EF4-FFF2-40B4-BE49-F238E27FC236}">
                <a16:creationId xmlns:a16="http://schemas.microsoft.com/office/drawing/2014/main" id="{E91FA60F-6BDD-4ED2-AF52-E198FC66DA65}"/>
              </a:ext>
            </a:extLst>
          </p:cNvPr>
          <p:cNvSpPr txBox="1"/>
          <p:nvPr/>
        </p:nvSpPr>
        <p:spPr>
          <a:xfrm>
            <a:off x="5833952" y="1655512"/>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36" name="テキスト ボックス 35">
            <a:extLst>
              <a:ext uri="{FF2B5EF4-FFF2-40B4-BE49-F238E27FC236}">
                <a16:creationId xmlns:a16="http://schemas.microsoft.com/office/drawing/2014/main" id="{208DB1CD-23F8-496D-BF7C-965C3D448727}"/>
              </a:ext>
            </a:extLst>
          </p:cNvPr>
          <p:cNvSpPr txBox="1"/>
          <p:nvPr/>
        </p:nvSpPr>
        <p:spPr>
          <a:xfrm>
            <a:off x="1629450" y="6324468"/>
            <a:ext cx="6154993" cy="276999"/>
          </a:xfrm>
          <a:prstGeom prst="rect">
            <a:avLst/>
          </a:prstGeom>
          <a:noFill/>
        </p:spPr>
        <p:txBody>
          <a:bodyPr wrap="square" rtlCol="0">
            <a:spAutoFit/>
          </a:bodyPr>
          <a:lstStyle/>
          <a:p>
            <a:pPr algn="ctr"/>
            <a:r>
              <a:rPr lang="en-US" altLang="ja-JP" sz="1200" b="1" u="sng" dirty="0"/>
              <a:t>Figure 15. Overall mapping </a:t>
            </a:r>
            <a:endParaRPr kumimoji="1" lang="ja-JP" altLang="en-US" sz="1200" b="1" u="sng" dirty="0"/>
          </a:p>
        </p:txBody>
      </p:sp>
      <p:cxnSp>
        <p:nvCxnSpPr>
          <p:cNvPr id="37" name="直線コネクタ 36">
            <a:extLst>
              <a:ext uri="{FF2B5EF4-FFF2-40B4-BE49-F238E27FC236}">
                <a16:creationId xmlns:a16="http://schemas.microsoft.com/office/drawing/2014/main" id="{DF235333-36FA-4F5B-81C0-BB644F70739A}"/>
              </a:ext>
            </a:extLst>
          </p:cNvPr>
          <p:cNvCxnSpPr>
            <a:cxnSpLocks/>
            <a:stCxn id="17" idx="1"/>
            <a:endCxn id="27" idx="3"/>
          </p:cNvCxnSpPr>
          <p:nvPr/>
        </p:nvCxnSpPr>
        <p:spPr>
          <a:xfrm flipH="1">
            <a:off x="3165015" y="2243147"/>
            <a:ext cx="1541097" cy="7904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96249C-F03B-49BC-9EF2-4A2DC9D022E0}"/>
              </a:ext>
            </a:extLst>
          </p:cNvPr>
          <p:cNvCxnSpPr>
            <a:cxnSpLocks/>
            <a:stCxn id="23" idx="1"/>
            <a:endCxn id="26" idx="3"/>
          </p:cNvCxnSpPr>
          <p:nvPr/>
        </p:nvCxnSpPr>
        <p:spPr>
          <a:xfrm flipH="1" flipV="1">
            <a:off x="3164136" y="2319453"/>
            <a:ext cx="1541975" cy="366851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4ECC1228-4091-4939-930F-5AE8F718F88C}"/>
              </a:ext>
            </a:extLst>
          </p:cNvPr>
          <p:cNvCxnSpPr>
            <a:cxnSpLocks/>
            <a:stCxn id="23" idx="1"/>
            <a:endCxn id="27" idx="3"/>
          </p:cNvCxnSpPr>
          <p:nvPr/>
        </p:nvCxnSpPr>
        <p:spPr>
          <a:xfrm flipH="1" flipV="1">
            <a:off x="3165015" y="3033565"/>
            <a:ext cx="1541096" cy="295439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9FCB5D72-0B9B-41A7-A8D6-F5082F86A014}"/>
              </a:ext>
            </a:extLst>
          </p:cNvPr>
          <p:cNvCxnSpPr>
            <a:cxnSpLocks/>
            <a:stCxn id="18" idx="1"/>
            <a:endCxn id="27" idx="3"/>
          </p:cNvCxnSpPr>
          <p:nvPr/>
        </p:nvCxnSpPr>
        <p:spPr>
          <a:xfrm flipH="1">
            <a:off x="3165015" y="2826138"/>
            <a:ext cx="1541097" cy="2074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EBFC5542-8F70-4A08-BB55-5B388C2C8656}"/>
              </a:ext>
            </a:extLst>
          </p:cNvPr>
          <p:cNvCxnSpPr>
            <a:cxnSpLocks/>
            <a:stCxn id="19" idx="1"/>
            <a:endCxn id="27" idx="3"/>
          </p:cNvCxnSpPr>
          <p:nvPr/>
        </p:nvCxnSpPr>
        <p:spPr>
          <a:xfrm flipH="1" flipV="1">
            <a:off x="3165015" y="3033565"/>
            <a:ext cx="1542062" cy="40371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EF64C992-E079-42DF-BF20-0AC24477279E}"/>
              </a:ext>
            </a:extLst>
          </p:cNvPr>
          <p:cNvCxnSpPr>
            <a:cxnSpLocks/>
            <a:stCxn id="17" idx="1"/>
            <a:endCxn id="26" idx="3"/>
          </p:cNvCxnSpPr>
          <p:nvPr/>
        </p:nvCxnSpPr>
        <p:spPr>
          <a:xfrm flipH="1">
            <a:off x="3164136" y="2243147"/>
            <a:ext cx="1541976" cy="7630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55F4031D-EA87-4159-8805-CEF7A0427ACB}"/>
              </a:ext>
            </a:extLst>
          </p:cNvPr>
          <p:cNvCxnSpPr>
            <a:cxnSpLocks/>
            <a:stCxn id="18" idx="1"/>
            <a:endCxn id="26" idx="3"/>
          </p:cNvCxnSpPr>
          <p:nvPr/>
        </p:nvCxnSpPr>
        <p:spPr>
          <a:xfrm flipH="1" flipV="1">
            <a:off x="3164136" y="2319453"/>
            <a:ext cx="1541976" cy="50668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20898B69-B4F4-4E96-A400-59F3F416CFF5}"/>
              </a:ext>
            </a:extLst>
          </p:cNvPr>
          <p:cNvCxnSpPr>
            <a:cxnSpLocks/>
            <a:stCxn id="19" idx="1"/>
            <a:endCxn id="26" idx="3"/>
          </p:cNvCxnSpPr>
          <p:nvPr/>
        </p:nvCxnSpPr>
        <p:spPr>
          <a:xfrm flipH="1" flipV="1">
            <a:off x="3164136" y="2319453"/>
            <a:ext cx="1542941" cy="111783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37752C8A-C3FC-48F4-82E7-D8AF233EF3E6}"/>
              </a:ext>
            </a:extLst>
          </p:cNvPr>
          <p:cNvCxnSpPr>
            <a:cxnSpLocks/>
            <a:stCxn id="19" idx="1"/>
            <a:endCxn id="28" idx="3"/>
          </p:cNvCxnSpPr>
          <p:nvPr/>
        </p:nvCxnSpPr>
        <p:spPr>
          <a:xfrm flipH="1">
            <a:off x="3165894" y="3437284"/>
            <a:ext cx="1541183" cy="32078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F7A7FDE1-923C-46A0-8383-4D38001564B6}"/>
              </a:ext>
            </a:extLst>
          </p:cNvPr>
          <p:cNvCxnSpPr>
            <a:cxnSpLocks/>
            <a:stCxn id="19" idx="1"/>
            <a:endCxn id="29" idx="3"/>
          </p:cNvCxnSpPr>
          <p:nvPr/>
        </p:nvCxnSpPr>
        <p:spPr>
          <a:xfrm flipH="1">
            <a:off x="3166773" y="3437284"/>
            <a:ext cx="1540304" cy="102450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AA50CB2F-1122-44CC-9E35-FADAE45D4721}"/>
              </a:ext>
            </a:extLst>
          </p:cNvPr>
          <p:cNvCxnSpPr>
            <a:cxnSpLocks/>
            <a:stCxn id="21" idx="1"/>
            <a:endCxn id="29" idx="3"/>
          </p:cNvCxnSpPr>
          <p:nvPr/>
        </p:nvCxnSpPr>
        <p:spPr>
          <a:xfrm flipH="1" flipV="1">
            <a:off x="3166773" y="4461789"/>
            <a:ext cx="1539339" cy="28781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116377D3-B4A8-4BD2-933B-779DA7604731}"/>
              </a:ext>
            </a:extLst>
          </p:cNvPr>
          <p:cNvCxnSpPr>
            <a:cxnSpLocks/>
            <a:stCxn id="20" idx="1"/>
            <a:endCxn id="29" idx="3"/>
          </p:cNvCxnSpPr>
          <p:nvPr/>
        </p:nvCxnSpPr>
        <p:spPr>
          <a:xfrm flipH="1">
            <a:off x="3166773" y="4093446"/>
            <a:ext cx="1539339" cy="36834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24383942-B915-42DF-8354-00AD6D4C1B14}"/>
              </a:ext>
            </a:extLst>
          </p:cNvPr>
          <p:cNvCxnSpPr>
            <a:cxnSpLocks/>
            <a:stCxn id="20" idx="1"/>
            <a:endCxn id="31" idx="3"/>
          </p:cNvCxnSpPr>
          <p:nvPr/>
        </p:nvCxnSpPr>
        <p:spPr>
          <a:xfrm flipH="1">
            <a:off x="3168199" y="4093446"/>
            <a:ext cx="1537913" cy="180695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D10B8D6A-FCD4-4A13-B136-77056388ADE6}"/>
              </a:ext>
            </a:extLst>
          </p:cNvPr>
          <p:cNvCxnSpPr>
            <a:cxnSpLocks/>
            <a:stCxn id="23" idx="1"/>
            <a:endCxn id="28" idx="3"/>
          </p:cNvCxnSpPr>
          <p:nvPr/>
        </p:nvCxnSpPr>
        <p:spPr>
          <a:xfrm flipH="1" flipV="1">
            <a:off x="3165894" y="3758068"/>
            <a:ext cx="1540217" cy="22298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8F294215-CD3B-48F9-A775-04A65A603DA3}"/>
              </a:ext>
            </a:extLst>
          </p:cNvPr>
          <p:cNvCxnSpPr>
            <a:cxnSpLocks/>
            <a:stCxn id="22" idx="1"/>
            <a:endCxn id="26" idx="3"/>
          </p:cNvCxnSpPr>
          <p:nvPr/>
        </p:nvCxnSpPr>
        <p:spPr>
          <a:xfrm flipH="1" flipV="1">
            <a:off x="3164136" y="2319453"/>
            <a:ext cx="1541976" cy="306188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68EACBC5-27D1-432D-B6E5-BE1ECC03C3C5}"/>
              </a:ext>
            </a:extLst>
          </p:cNvPr>
          <p:cNvCxnSpPr>
            <a:cxnSpLocks/>
            <a:stCxn id="22" idx="1"/>
            <a:endCxn id="30" idx="3"/>
          </p:cNvCxnSpPr>
          <p:nvPr/>
        </p:nvCxnSpPr>
        <p:spPr>
          <a:xfrm flipH="1" flipV="1">
            <a:off x="3167652" y="5175901"/>
            <a:ext cx="1538460" cy="2054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BEDE4CFB-68E9-4D7E-AB13-C72556F085C0}"/>
              </a:ext>
            </a:extLst>
          </p:cNvPr>
          <p:cNvCxnSpPr>
            <a:cxnSpLocks/>
            <a:stCxn id="22" idx="1"/>
            <a:endCxn id="31" idx="3"/>
          </p:cNvCxnSpPr>
          <p:nvPr/>
        </p:nvCxnSpPr>
        <p:spPr>
          <a:xfrm flipH="1">
            <a:off x="3168199" y="5381337"/>
            <a:ext cx="1537913" cy="51906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0D760111-94D5-4401-A539-D8A9B2073EE0}"/>
              </a:ext>
            </a:extLst>
          </p:cNvPr>
          <p:cNvCxnSpPr>
            <a:cxnSpLocks/>
            <a:stCxn id="23" idx="1"/>
          </p:cNvCxnSpPr>
          <p:nvPr/>
        </p:nvCxnSpPr>
        <p:spPr>
          <a:xfrm flipH="1" flipV="1">
            <a:off x="3164137" y="5900405"/>
            <a:ext cx="1541974" cy="8755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27771DCE-CA08-441F-ACA3-B0E8338A38B1}"/>
              </a:ext>
            </a:extLst>
          </p:cNvPr>
          <p:cNvCxnSpPr>
            <a:cxnSpLocks/>
            <a:endCxn id="27" idx="3"/>
          </p:cNvCxnSpPr>
          <p:nvPr/>
        </p:nvCxnSpPr>
        <p:spPr>
          <a:xfrm flipH="1" flipV="1">
            <a:off x="3165015" y="3033565"/>
            <a:ext cx="1541098" cy="234777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01151"/>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1EF20A2-ECA5-4A35-B5A4-C0D09684647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3" name="タイトル 2">
            <a:extLst>
              <a:ext uri="{FF2B5EF4-FFF2-40B4-BE49-F238E27FC236}">
                <a16:creationId xmlns:a16="http://schemas.microsoft.com/office/drawing/2014/main" id="{4BD54AAE-5657-4821-BE56-47B4EF847F20}"/>
              </a:ext>
            </a:extLst>
          </p:cNvPr>
          <p:cNvSpPr>
            <a:spLocks noGrp="1"/>
          </p:cNvSpPr>
          <p:nvPr>
            <p:ph type="title"/>
          </p:nvPr>
        </p:nvSpPr>
        <p:spPr>
          <a:xfrm>
            <a:off x="392654" y="165049"/>
            <a:ext cx="7127875" cy="730250"/>
          </a:xfrm>
        </p:spPr>
        <p:txBody>
          <a:bodyPr/>
          <a:lstStyle/>
          <a:p>
            <a:r>
              <a:rPr lang="en-US" altLang="ja-JP" dirty="0"/>
              <a:t>2. Levels </a:t>
            </a:r>
            <a:endParaRPr kumimoji="1" lang="ja-JP" altLang="en-US" dirty="0"/>
          </a:p>
        </p:txBody>
      </p:sp>
      <p:sp>
        <p:nvSpPr>
          <p:cNvPr id="4" name="コンテンツ プレースホルダー 3">
            <a:extLst>
              <a:ext uri="{FF2B5EF4-FFF2-40B4-BE49-F238E27FC236}">
                <a16:creationId xmlns:a16="http://schemas.microsoft.com/office/drawing/2014/main" id="{62B5256A-B7B7-4CFF-ABAF-2B922FE2C69A}"/>
              </a:ext>
            </a:extLst>
          </p:cNvPr>
          <p:cNvSpPr>
            <a:spLocks noGrp="1"/>
          </p:cNvSpPr>
          <p:nvPr>
            <p:ph idx="1"/>
          </p:nvPr>
        </p:nvSpPr>
        <p:spPr>
          <a:xfrm>
            <a:off x="392654" y="1052848"/>
            <a:ext cx="8147050" cy="4524991"/>
          </a:xfrm>
        </p:spPr>
        <p:txBody>
          <a:bodyPr/>
          <a:lstStyle/>
          <a:p>
            <a:r>
              <a:rPr lang="en-US" altLang="ja-JP" sz="1800" dirty="0"/>
              <a:t>Method for mapping of SFIA Skill Levels and </a:t>
            </a:r>
            <a:r>
              <a:rPr lang="en-US" altLang="ja-JP" sz="1800" dirty="0" err="1"/>
              <a:t>iCD</a:t>
            </a:r>
            <a:r>
              <a:rPr lang="en-US" altLang="ja-JP" sz="1800" dirty="0"/>
              <a:t> Task Levels  </a:t>
            </a:r>
          </a:p>
          <a:p>
            <a:pPr lvl="1"/>
            <a:r>
              <a:rPr lang="en-US" altLang="ja-JP" sz="1600" dirty="0"/>
              <a:t>SFIA </a:t>
            </a:r>
          </a:p>
          <a:p>
            <a:pPr lvl="2"/>
            <a:r>
              <a:rPr lang="en-US" altLang="ja-JP" sz="1400" dirty="0"/>
              <a:t>The levels are described for each skill. This is done through a mix of the Generic Responsibilities, the Skills Description and the Level Description for the skill. Refer to Figure 16. </a:t>
            </a:r>
          </a:p>
          <a:p>
            <a:pPr lvl="1"/>
            <a:r>
              <a:rPr lang="en-US" altLang="ja-JP" sz="1600" dirty="0" err="1"/>
              <a:t>iCD</a:t>
            </a:r>
            <a:r>
              <a:rPr lang="en-US" altLang="ja-JP" sz="1600" dirty="0"/>
              <a:t> task dictionary</a:t>
            </a:r>
          </a:p>
          <a:p>
            <a:pPr lvl="2"/>
            <a:r>
              <a:rPr lang="en-US" altLang="ja-JP" sz="1400" dirty="0"/>
              <a:t>The levels are not described for each task and only an example of very brief description, or task evaluation diagnostic criteria common to all the tasks are given. Refer to Figure 17.</a:t>
            </a:r>
          </a:p>
          <a:p>
            <a:pPr lvl="1"/>
            <a:r>
              <a:rPr lang="en-US" altLang="ja-JP" sz="1600" dirty="0"/>
              <a:t>Method for mapping</a:t>
            </a:r>
          </a:p>
          <a:p>
            <a:pPr lvl="2"/>
            <a:r>
              <a:rPr lang="en-US" altLang="ja-JP" sz="1400" dirty="0"/>
              <a:t>Therefore, it is reasonable to compare the key points of “Generic Responsibilities” of SFIA and the “diagnostic criteria of </a:t>
            </a:r>
            <a:r>
              <a:rPr lang="en-US" altLang="ja-JP" sz="1400" dirty="0" err="1"/>
              <a:t>iCD</a:t>
            </a:r>
            <a:r>
              <a:rPr lang="en-US" altLang="ja-JP" sz="1400" dirty="0"/>
              <a:t> task dictionary”. </a:t>
            </a:r>
          </a:p>
          <a:p>
            <a:pPr lvl="2"/>
            <a:endParaRPr lang="en-US" altLang="ja-JP" sz="1400" dirty="0"/>
          </a:p>
        </p:txBody>
      </p:sp>
    </p:spTree>
    <p:extLst>
      <p:ext uri="{BB962C8B-B14F-4D97-AF65-F5344CB8AC3E}">
        <p14:creationId xmlns:p14="http://schemas.microsoft.com/office/powerpoint/2010/main" val="2532444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AA3CA0C-4AFF-4B4D-8727-E9A520CF0645}"/>
              </a:ext>
            </a:extLst>
          </p:cNvPr>
          <p:cNvSpPr>
            <a:spLocks noGrp="1"/>
          </p:cNvSpPr>
          <p:nvPr>
            <p:ph type="sldNum" sz="quarter" idx="12"/>
          </p:nvPr>
        </p:nvSpPr>
        <p:spPr>
          <a:xfrm>
            <a:off x="7874000" y="6381750"/>
            <a:ext cx="812800" cy="287338"/>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1" lang="en-US" altLang="ja-JP" sz="1400" b="0" i="0" u="none" strike="noStrike" kern="1200" cap="none" spc="0" normalizeH="0" baseline="0" noProof="0" dirty="0">
              <a:ln>
                <a:noFill/>
              </a:ln>
              <a:solidFill>
                <a:srgbClr val="000000"/>
              </a:solidFill>
              <a:effectLst/>
              <a:uLnTx/>
              <a:uFillTx/>
              <a:ea typeface="ＭＳ Ｐゴシック" charset="-128"/>
              <a:cs typeface="+mn-cs"/>
            </a:endParaRPr>
          </a:p>
        </p:txBody>
      </p:sp>
      <p:sp>
        <p:nvSpPr>
          <p:cNvPr id="18" name="フッター プレースホルダー 5">
            <a:extLst>
              <a:ext uri="{FF2B5EF4-FFF2-40B4-BE49-F238E27FC236}">
                <a16:creationId xmlns:a16="http://schemas.microsoft.com/office/drawing/2014/main" id="{A248C01A-223D-4D2F-B2A8-F69DB869F9F7}"/>
              </a:ext>
            </a:extLst>
          </p:cNvPr>
          <p:cNvSpPr>
            <a:spLocks noGrp="1"/>
          </p:cNvSpPr>
          <p:nvPr>
            <p:ph type="ftr" sz="quarter" idx="11"/>
          </p:nvPr>
        </p:nvSpPr>
        <p:spPr>
          <a:xfrm>
            <a:off x="3207809" y="6572250"/>
            <a:ext cx="3008711" cy="287338"/>
          </a:xfrm>
        </p:spPr>
        <p:txBody>
          <a:bodyPr/>
          <a:lstStyle/>
          <a:p>
            <a:pPr>
              <a:defRPr/>
            </a:pPr>
            <a:r>
              <a:rPr lang="en-US" altLang="ja-JP" sz="1000" dirty="0"/>
              <a:t>All  Rights Reserved, Copyright  © IPA 2018</a:t>
            </a:r>
          </a:p>
        </p:txBody>
      </p:sp>
      <p:pic>
        <p:nvPicPr>
          <p:cNvPr id="4" name="図 3">
            <a:extLst>
              <a:ext uri="{FF2B5EF4-FFF2-40B4-BE49-F238E27FC236}">
                <a16:creationId xmlns:a16="http://schemas.microsoft.com/office/drawing/2014/main" id="{E5B68478-0CE4-40BD-BE64-BCA0ED93F9E1}"/>
              </a:ext>
            </a:extLst>
          </p:cNvPr>
          <p:cNvPicPr>
            <a:picLocks noChangeAspect="1"/>
          </p:cNvPicPr>
          <p:nvPr/>
        </p:nvPicPr>
        <p:blipFill rotWithShape="1">
          <a:blip r:embed="rId2"/>
          <a:srcRect l="13847" t="18694" r="51648" b="26801"/>
          <a:stretch/>
        </p:blipFill>
        <p:spPr>
          <a:xfrm>
            <a:off x="450432" y="1305691"/>
            <a:ext cx="3155183" cy="2803490"/>
          </a:xfrm>
          <a:prstGeom prst="rect">
            <a:avLst/>
          </a:prstGeom>
        </p:spPr>
      </p:pic>
      <p:pic>
        <p:nvPicPr>
          <p:cNvPr id="5" name="図 4">
            <a:extLst>
              <a:ext uri="{FF2B5EF4-FFF2-40B4-BE49-F238E27FC236}">
                <a16:creationId xmlns:a16="http://schemas.microsoft.com/office/drawing/2014/main" id="{E0B47C38-B9EE-4902-9E91-8458FD32751E}"/>
              </a:ext>
            </a:extLst>
          </p:cNvPr>
          <p:cNvPicPr>
            <a:picLocks noChangeAspect="1"/>
          </p:cNvPicPr>
          <p:nvPr/>
        </p:nvPicPr>
        <p:blipFill>
          <a:blip r:embed="rId3"/>
          <a:stretch>
            <a:fillRect/>
          </a:stretch>
        </p:blipFill>
        <p:spPr>
          <a:xfrm>
            <a:off x="3820752" y="1305691"/>
            <a:ext cx="4791536" cy="1996997"/>
          </a:xfrm>
          <a:prstGeom prst="rect">
            <a:avLst/>
          </a:prstGeom>
        </p:spPr>
      </p:pic>
      <p:sp>
        <p:nvSpPr>
          <p:cNvPr id="10" name="テキスト ボックス 9">
            <a:extLst>
              <a:ext uri="{FF2B5EF4-FFF2-40B4-BE49-F238E27FC236}">
                <a16:creationId xmlns:a16="http://schemas.microsoft.com/office/drawing/2014/main" id="{52D4A7BE-1C3A-4B66-9A05-37BAA42C4596}"/>
              </a:ext>
            </a:extLst>
          </p:cNvPr>
          <p:cNvSpPr txBox="1"/>
          <p:nvPr/>
        </p:nvSpPr>
        <p:spPr>
          <a:xfrm>
            <a:off x="4793593" y="3324480"/>
            <a:ext cx="3519213" cy="461665"/>
          </a:xfrm>
          <a:prstGeom prst="rect">
            <a:avLst/>
          </a:prstGeom>
          <a:noFill/>
        </p:spPr>
        <p:txBody>
          <a:bodyPr wrap="square" rtlCol="0">
            <a:spAutoFit/>
          </a:bodyPr>
          <a:lstStyle/>
          <a:p>
            <a:r>
              <a:rPr kumimoji="1" lang="en-US" altLang="ja-JP" sz="1200" b="1" dirty="0" err="1"/>
              <a:t>iCD</a:t>
            </a:r>
            <a:r>
              <a:rPr kumimoji="1" lang="ja-JP" altLang="en-US" sz="1200" b="1" dirty="0"/>
              <a:t>’</a:t>
            </a:r>
            <a:r>
              <a:rPr kumimoji="1" lang="en-US" altLang="ja-JP" sz="1200" b="1" dirty="0"/>
              <a:t>s </a:t>
            </a:r>
            <a:r>
              <a:rPr lang="ja-JP" altLang="ja-JP" sz="1200" b="1" dirty="0"/>
              <a:t>Examples of Task Assessment Diagnostic Level and Diagnostic Criteria</a:t>
            </a:r>
            <a:endParaRPr kumimoji="1" lang="ja-JP" altLang="en-US" sz="1200" b="1" dirty="0"/>
          </a:p>
        </p:txBody>
      </p:sp>
      <p:sp>
        <p:nvSpPr>
          <p:cNvPr id="11" name="テキスト ボックス 10">
            <a:extLst>
              <a:ext uri="{FF2B5EF4-FFF2-40B4-BE49-F238E27FC236}">
                <a16:creationId xmlns:a16="http://schemas.microsoft.com/office/drawing/2014/main" id="{07F39ED1-3E95-4533-BD9E-180FE38B1377}"/>
              </a:ext>
            </a:extLst>
          </p:cNvPr>
          <p:cNvSpPr txBox="1"/>
          <p:nvPr/>
        </p:nvSpPr>
        <p:spPr>
          <a:xfrm>
            <a:off x="531712" y="4085962"/>
            <a:ext cx="3155183" cy="276999"/>
          </a:xfrm>
          <a:prstGeom prst="rect">
            <a:avLst/>
          </a:prstGeom>
          <a:noFill/>
        </p:spPr>
        <p:txBody>
          <a:bodyPr wrap="square" rtlCol="0">
            <a:spAutoFit/>
          </a:bodyPr>
          <a:lstStyle/>
          <a:p>
            <a:r>
              <a:rPr lang="en-US" altLang="ja-JP" sz="1200" b="1" dirty="0"/>
              <a:t>SFIA’s seven levels of responsibility</a:t>
            </a:r>
            <a:endParaRPr kumimoji="1" lang="ja-JP" altLang="en-US" sz="1200" b="1" dirty="0"/>
          </a:p>
        </p:txBody>
      </p:sp>
      <p:sp>
        <p:nvSpPr>
          <p:cNvPr id="6" name="正方形/長方形 5">
            <a:extLst>
              <a:ext uri="{FF2B5EF4-FFF2-40B4-BE49-F238E27FC236}">
                <a16:creationId xmlns:a16="http://schemas.microsoft.com/office/drawing/2014/main" id="{F2405776-5A68-425C-8306-73C44CC4436E}"/>
              </a:ext>
            </a:extLst>
          </p:cNvPr>
          <p:cNvSpPr/>
          <p:nvPr/>
        </p:nvSpPr>
        <p:spPr>
          <a:xfrm>
            <a:off x="531712" y="4456960"/>
            <a:ext cx="3323730" cy="1384995"/>
          </a:xfrm>
          <a:prstGeom prst="rect">
            <a:avLst/>
          </a:prstGeom>
        </p:spPr>
        <p:txBody>
          <a:bodyPr wrap="square">
            <a:spAutoFit/>
          </a:bodyPr>
          <a:lstStyle/>
          <a:p>
            <a:r>
              <a:rPr lang="en-US" altLang="ja-JP" sz="1200" dirty="0"/>
              <a:t>The levels of responsibility are </a:t>
            </a:r>
            <a:r>
              <a:rPr lang="en-US" altLang="ja-JP" sz="1200" dirty="0" err="1"/>
              <a:t>characterised</a:t>
            </a:r>
            <a:r>
              <a:rPr lang="en-US" altLang="ja-JP" sz="1200" dirty="0"/>
              <a:t> by a</a:t>
            </a:r>
            <a:r>
              <a:rPr lang="ja-JP" altLang="en-US" sz="1200" dirty="0"/>
              <a:t>　</a:t>
            </a:r>
            <a:r>
              <a:rPr lang="en-US" altLang="ja-JP" sz="1200" dirty="0"/>
              <a:t>number of generic attributes: </a:t>
            </a:r>
          </a:p>
          <a:p>
            <a:pPr marL="171450" indent="-171450">
              <a:buFont typeface="Wingdings" panose="05000000000000000000" pitchFamily="2" charset="2"/>
              <a:buChar char="Ø"/>
            </a:pPr>
            <a:r>
              <a:rPr lang="en-US" altLang="ja-JP" sz="1200" dirty="0"/>
              <a:t>Autonomy</a:t>
            </a:r>
          </a:p>
          <a:p>
            <a:pPr marL="171450" indent="-171450">
              <a:buFont typeface="Wingdings" panose="05000000000000000000" pitchFamily="2" charset="2"/>
              <a:buChar char="Ø"/>
            </a:pPr>
            <a:r>
              <a:rPr lang="en-US" altLang="ja-JP" sz="1200" dirty="0"/>
              <a:t>Influence</a:t>
            </a:r>
          </a:p>
          <a:p>
            <a:pPr marL="171450" indent="-171450">
              <a:buFont typeface="Wingdings" panose="05000000000000000000" pitchFamily="2" charset="2"/>
              <a:buChar char="Ø"/>
            </a:pPr>
            <a:r>
              <a:rPr lang="en-US" altLang="ja-JP" sz="1200" dirty="0"/>
              <a:t>Complexity</a:t>
            </a:r>
          </a:p>
          <a:p>
            <a:pPr marL="171450" indent="-171450">
              <a:buFont typeface="Wingdings" panose="05000000000000000000" pitchFamily="2" charset="2"/>
              <a:buChar char="Ø"/>
            </a:pPr>
            <a:r>
              <a:rPr lang="en-US" altLang="ja-JP" sz="1200" dirty="0"/>
              <a:t>Knowledge</a:t>
            </a:r>
          </a:p>
          <a:p>
            <a:pPr marL="171450" indent="-171450">
              <a:buFont typeface="Wingdings" panose="05000000000000000000" pitchFamily="2" charset="2"/>
              <a:buChar char="Ø"/>
            </a:pPr>
            <a:r>
              <a:rPr lang="en-US" altLang="ja-JP" sz="1200" dirty="0"/>
              <a:t>Business Skills</a:t>
            </a:r>
            <a:endParaRPr lang="ja-JP" altLang="en-US" sz="1200" dirty="0"/>
          </a:p>
        </p:txBody>
      </p:sp>
      <p:sp>
        <p:nvSpPr>
          <p:cNvPr id="13" name="タイトル 2">
            <a:extLst>
              <a:ext uri="{FF2B5EF4-FFF2-40B4-BE49-F238E27FC236}">
                <a16:creationId xmlns:a16="http://schemas.microsoft.com/office/drawing/2014/main" id="{32F26890-721D-45BC-9BCE-062BB61C7FFF}"/>
              </a:ext>
            </a:extLst>
          </p:cNvPr>
          <p:cNvSpPr txBox="1">
            <a:spLocks/>
          </p:cNvSpPr>
          <p:nvPr/>
        </p:nvSpPr>
        <p:spPr>
          <a:xfrm>
            <a:off x="539750" y="115888"/>
            <a:ext cx="7127875" cy="730250"/>
          </a:xfrm>
          <a:prstGeom prst="rect">
            <a:avLst/>
          </a:prstGeom>
        </p:spPr>
        <p:txBody>
          <a:bodyPr/>
          <a:lstStyle>
            <a:lvl1pPr algn="l" rtl="0" eaLnBrk="0" fontAlgn="base" hangingPunct="0">
              <a:spcBef>
                <a:spcPct val="0"/>
              </a:spcBef>
              <a:spcAft>
                <a:spcPct val="0"/>
              </a:spcAft>
              <a:defRPr kumimoji="1" sz="3600">
                <a:solidFill>
                  <a:schemeClr val="tx1"/>
                </a:solidFill>
                <a:latin typeface="メイリオ" panose="020B0604030504040204" pitchFamily="50" charset="-128"/>
                <a:ea typeface="+mj-ea"/>
                <a:cs typeface="+mj-cs"/>
              </a:defRPr>
            </a:lvl1pPr>
            <a:lvl2pPr algn="l" rtl="0" eaLnBrk="0" fontAlgn="base" hangingPunct="0">
              <a:spcBef>
                <a:spcPct val="0"/>
              </a:spcBef>
              <a:spcAft>
                <a:spcPct val="0"/>
              </a:spcAft>
              <a:defRPr kumimoji="1" sz="3600">
                <a:solidFill>
                  <a:srgbClr val="003399"/>
                </a:solidFill>
                <a:latin typeface="Arial" charset="0"/>
                <a:ea typeface="ＭＳ Ｐゴシック" charset="-128"/>
              </a:defRPr>
            </a:lvl2pPr>
            <a:lvl3pPr algn="l" rtl="0" eaLnBrk="0" fontAlgn="base" hangingPunct="0">
              <a:spcBef>
                <a:spcPct val="0"/>
              </a:spcBef>
              <a:spcAft>
                <a:spcPct val="0"/>
              </a:spcAft>
              <a:defRPr kumimoji="1" sz="3600">
                <a:solidFill>
                  <a:srgbClr val="003399"/>
                </a:solidFill>
                <a:latin typeface="Arial" charset="0"/>
                <a:ea typeface="ＭＳ Ｐゴシック" charset="-128"/>
              </a:defRPr>
            </a:lvl3pPr>
            <a:lvl4pPr algn="l" rtl="0" eaLnBrk="0" fontAlgn="base" hangingPunct="0">
              <a:spcBef>
                <a:spcPct val="0"/>
              </a:spcBef>
              <a:spcAft>
                <a:spcPct val="0"/>
              </a:spcAft>
              <a:defRPr kumimoji="1" sz="3600">
                <a:solidFill>
                  <a:srgbClr val="003399"/>
                </a:solidFill>
                <a:latin typeface="Arial" charset="0"/>
                <a:ea typeface="ＭＳ Ｐゴシック" charset="-128"/>
              </a:defRPr>
            </a:lvl4pPr>
            <a:lvl5pPr algn="l" rtl="0" eaLnBrk="0" fontAlgn="base" hangingPunct="0">
              <a:spcBef>
                <a:spcPct val="0"/>
              </a:spcBef>
              <a:spcAft>
                <a:spcPct val="0"/>
              </a:spcAft>
              <a:defRPr kumimoji="1" sz="3600">
                <a:solidFill>
                  <a:srgbClr val="003399"/>
                </a:solidFill>
                <a:latin typeface="Arial" charset="0"/>
                <a:ea typeface="ＭＳ Ｐゴシック" charset="-128"/>
              </a:defRPr>
            </a:lvl5pPr>
            <a:lvl6pPr marL="457200" algn="l" rtl="0" fontAlgn="base">
              <a:spcBef>
                <a:spcPct val="0"/>
              </a:spcBef>
              <a:spcAft>
                <a:spcPct val="0"/>
              </a:spcAft>
              <a:defRPr kumimoji="1" sz="3600">
                <a:solidFill>
                  <a:srgbClr val="003399"/>
                </a:solidFill>
                <a:latin typeface="Arial" charset="0"/>
                <a:ea typeface="ＭＳ Ｐゴシック" charset="-128"/>
              </a:defRPr>
            </a:lvl6pPr>
            <a:lvl7pPr marL="914400" algn="l" rtl="0" fontAlgn="base">
              <a:spcBef>
                <a:spcPct val="0"/>
              </a:spcBef>
              <a:spcAft>
                <a:spcPct val="0"/>
              </a:spcAft>
              <a:defRPr kumimoji="1" sz="3600">
                <a:solidFill>
                  <a:srgbClr val="003399"/>
                </a:solidFill>
                <a:latin typeface="Arial" charset="0"/>
                <a:ea typeface="ＭＳ Ｐゴシック" charset="-128"/>
              </a:defRPr>
            </a:lvl7pPr>
            <a:lvl8pPr marL="1371600" algn="l" rtl="0" fontAlgn="base">
              <a:spcBef>
                <a:spcPct val="0"/>
              </a:spcBef>
              <a:spcAft>
                <a:spcPct val="0"/>
              </a:spcAft>
              <a:defRPr kumimoji="1" sz="3600">
                <a:solidFill>
                  <a:srgbClr val="003399"/>
                </a:solidFill>
                <a:latin typeface="Arial" charset="0"/>
                <a:ea typeface="ＭＳ Ｐゴシック" charset="-128"/>
              </a:defRPr>
            </a:lvl8pPr>
            <a:lvl9pPr marL="1828800" algn="l" rtl="0" fontAlgn="base">
              <a:spcBef>
                <a:spcPct val="0"/>
              </a:spcBef>
              <a:spcAft>
                <a:spcPct val="0"/>
              </a:spcAft>
              <a:defRPr kumimoji="1" sz="3600">
                <a:solidFill>
                  <a:srgbClr val="003399"/>
                </a:solidFill>
                <a:latin typeface="Arial" charset="0"/>
                <a:ea typeface="ＭＳ Ｐゴシック" charset="-128"/>
              </a:defRPr>
            </a:lvl9pPr>
          </a:lstStyle>
          <a:p>
            <a:r>
              <a:rPr lang="en-US" altLang="ja-JP" kern="0"/>
              <a:t>2. Levels </a:t>
            </a:r>
            <a:endParaRPr lang="ja-JP" altLang="en-US" kern="0" dirty="0"/>
          </a:p>
        </p:txBody>
      </p:sp>
      <p:sp>
        <p:nvSpPr>
          <p:cNvPr id="14" name="正方形/長方形 13">
            <a:extLst>
              <a:ext uri="{FF2B5EF4-FFF2-40B4-BE49-F238E27FC236}">
                <a16:creationId xmlns:a16="http://schemas.microsoft.com/office/drawing/2014/main" id="{8FABE3FC-1247-47CB-AF24-C82A38379C11}"/>
              </a:ext>
            </a:extLst>
          </p:cNvPr>
          <p:cNvSpPr/>
          <p:nvPr/>
        </p:nvSpPr>
        <p:spPr>
          <a:xfrm>
            <a:off x="3820752" y="4467119"/>
            <a:ext cx="4683168" cy="1200329"/>
          </a:xfrm>
          <a:prstGeom prst="rect">
            <a:avLst/>
          </a:prstGeom>
        </p:spPr>
        <p:txBody>
          <a:bodyPr wrap="square">
            <a:spAutoFit/>
          </a:bodyPr>
          <a:lstStyle/>
          <a:p>
            <a:r>
              <a:rPr lang="en-US" altLang="ja-JP" sz="1200" dirty="0"/>
              <a:t>In order to do make the mapping feasible, the diagnostic criteria are broken into four groups : </a:t>
            </a:r>
          </a:p>
          <a:p>
            <a:pPr marL="171450" indent="-171450">
              <a:buFont typeface="Wingdings" panose="05000000000000000000" pitchFamily="2" charset="2"/>
              <a:buChar char="Ø"/>
            </a:pPr>
            <a:r>
              <a:rPr lang="en-US" altLang="ja-JP" sz="1200" dirty="0"/>
              <a:t>Autonomy</a:t>
            </a:r>
          </a:p>
          <a:p>
            <a:pPr marL="171450" indent="-171450">
              <a:buFont typeface="Wingdings" panose="05000000000000000000" pitchFamily="2" charset="2"/>
              <a:buChar char="Ø"/>
            </a:pPr>
            <a:r>
              <a:rPr lang="en-US" altLang="ja-JP" sz="1200" dirty="0"/>
              <a:t>Influence</a:t>
            </a:r>
          </a:p>
          <a:p>
            <a:pPr marL="171450" indent="-171450">
              <a:buFont typeface="Wingdings" panose="05000000000000000000" pitchFamily="2" charset="2"/>
              <a:buChar char="Ø"/>
            </a:pPr>
            <a:r>
              <a:rPr lang="en-US" altLang="ja-JP" sz="1200" dirty="0"/>
              <a:t>Knowledge</a:t>
            </a:r>
          </a:p>
          <a:p>
            <a:pPr marL="171450" indent="-171450">
              <a:buFont typeface="Wingdings" panose="05000000000000000000" pitchFamily="2" charset="2"/>
              <a:buChar char="Ø"/>
            </a:pPr>
            <a:r>
              <a:rPr lang="en-US" altLang="ja-JP" sz="1200" dirty="0"/>
              <a:t>Experience</a:t>
            </a:r>
            <a:endParaRPr lang="ja-JP" altLang="en-US" sz="1200" dirty="0"/>
          </a:p>
        </p:txBody>
      </p:sp>
      <p:sp>
        <p:nvSpPr>
          <p:cNvPr id="7" name="矢印: 下 6">
            <a:extLst>
              <a:ext uri="{FF2B5EF4-FFF2-40B4-BE49-F238E27FC236}">
                <a16:creationId xmlns:a16="http://schemas.microsoft.com/office/drawing/2014/main" id="{61D76C32-20E7-4D7B-A53A-5628439E057D}"/>
              </a:ext>
            </a:extLst>
          </p:cNvPr>
          <p:cNvSpPr/>
          <p:nvPr/>
        </p:nvSpPr>
        <p:spPr>
          <a:xfrm>
            <a:off x="5821680" y="3881120"/>
            <a:ext cx="502314" cy="5758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80561B1-D38B-46CA-9E4F-FFB02960A0B2}"/>
              </a:ext>
            </a:extLst>
          </p:cNvPr>
          <p:cNvSpPr txBox="1"/>
          <p:nvPr/>
        </p:nvSpPr>
        <p:spPr>
          <a:xfrm>
            <a:off x="578728" y="5986553"/>
            <a:ext cx="2898589" cy="276999"/>
          </a:xfrm>
          <a:prstGeom prst="rect">
            <a:avLst/>
          </a:prstGeom>
          <a:noFill/>
        </p:spPr>
        <p:txBody>
          <a:bodyPr wrap="square" rtlCol="0">
            <a:spAutoFit/>
          </a:bodyPr>
          <a:lstStyle/>
          <a:p>
            <a:pPr algn="ctr"/>
            <a:r>
              <a:rPr lang="en-US" altLang="ja-JP" sz="1200" b="1" u="sng" dirty="0"/>
              <a:t>Figure 16. </a:t>
            </a:r>
            <a:r>
              <a:rPr lang="en-US" altLang="ja-JP" sz="1200" b="1" u="sng" dirty="0">
                <a:ea typeface="メイリオ" panose="020B0604030504040204" pitchFamily="50" charset="-128"/>
              </a:rPr>
              <a:t>Levels </a:t>
            </a:r>
            <a:r>
              <a:rPr lang="en-US" altLang="ja-JP" sz="1200" b="1" u="sng" dirty="0"/>
              <a:t>in SFIA</a:t>
            </a:r>
            <a:endParaRPr kumimoji="1" lang="ja-JP" altLang="en-US" sz="1200" b="1" u="sng" dirty="0"/>
          </a:p>
        </p:txBody>
      </p:sp>
      <p:sp>
        <p:nvSpPr>
          <p:cNvPr id="15" name="テキスト ボックス 14">
            <a:extLst>
              <a:ext uri="{FF2B5EF4-FFF2-40B4-BE49-F238E27FC236}">
                <a16:creationId xmlns:a16="http://schemas.microsoft.com/office/drawing/2014/main" id="{B9C076FA-A362-40D7-9646-1B29CCFAD6A6}"/>
              </a:ext>
            </a:extLst>
          </p:cNvPr>
          <p:cNvSpPr txBox="1"/>
          <p:nvPr/>
        </p:nvSpPr>
        <p:spPr>
          <a:xfrm>
            <a:off x="4767225" y="5986553"/>
            <a:ext cx="2898589" cy="276999"/>
          </a:xfrm>
          <a:prstGeom prst="rect">
            <a:avLst/>
          </a:prstGeom>
          <a:noFill/>
        </p:spPr>
        <p:txBody>
          <a:bodyPr wrap="square" rtlCol="0">
            <a:spAutoFit/>
          </a:bodyPr>
          <a:lstStyle/>
          <a:p>
            <a:pPr algn="ctr"/>
            <a:r>
              <a:rPr lang="en-US" altLang="ja-JP" sz="1200" b="1" u="sng" dirty="0"/>
              <a:t>Figure 17. </a:t>
            </a:r>
            <a:r>
              <a:rPr lang="en-US" altLang="ja-JP" sz="1200" b="1" u="sng" dirty="0">
                <a:ea typeface="メイリオ" panose="020B0604030504040204" pitchFamily="50" charset="-128"/>
              </a:rPr>
              <a:t>Levels </a:t>
            </a:r>
            <a:r>
              <a:rPr lang="en-US" altLang="ja-JP" sz="1200" b="1" u="sng" dirty="0" err="1"/>
              <a:t>iCD</a:t>
            </a:r>
            <a:endParaRPr kumimoji="1" lang="ja-JP" altLang="en-US" sz="1200" b="1" u="sng" dirty="0"/>
          </a:p>
        </p:txBody>
      </p:sp>
    </p:spTree>
    <p:extLst>
      <p:ext uri="{BB962C8B-B14F-4D97-AF65-F5344CB8AC3E}">
        <p14:creationId xmlns:p14="http://schemas.microsoft.com/office/powerpoint/2010/main" val="1736434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AA3CA0C-4AFF-4B4D-8727-E9A520CF064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1" lang="en-US" altLang="ja-JP" sz="1400" b="0" i="0" u="none" strike="noStrike" kern="1200" cap="none" spc="0" normalizeH="0" baseline="0" noProof="0" dirty="0">
              <a:ln>
                <a:noFill/>
              </a:ln>
              <a:solidFill>
                <a:srgbClr val="000000"/>
              </a:solidFill>
              <a:effectLst/>
              <a:uLnTx/>
              <a:uFillTx/>
              <a:ea typeface="ＭＳ Ｐゴシック" charset="-128"/>
              <a:cs typeface="+mn-cs"/>
            </a:endParaRPr>
          </a:p>
        </p:txBody>
      </p:sp>
      <p:sp>
        <p:nvSpPr>
          <p:cNvPr id="18" name="フッター プレースホルダー 5">
            <a:extLst>
              <a:ext uri="{FF2B5EF4-FFF2-40B4-BE49-F238E27FC236}">
                <a16:creationId xmlns:a16="http://schemas.microsoft.com/office/drawing/2014/main" id="{A248C01A-223D-4D2F-B2A8-F69DB869F9F7}"/>
              </a:ext>
            </a:extLst>
          </p:cNvPr>
          <p:cNvSpPr>
            <a:spLocks noGrp="1"/>
          </p:cNvSpPr>
          <p:nvPr>
            <p:ph type="ftr" sz="quarter" idx="11"/>
          </p:nvPr>
        </p:nvSpPr>
        <p:spPr>
          <a:xfrm>
            <a:off x="3315283" y="6668508"/>
            <a:ext cx="3008711" cy="287338"/>
          </a:xfrm>
        </p:spPr>
        <p:txBody>
          <a:bodyPr/>
          <a:lstStyle/>
          <a:p>
            <a:pPr>
              <a:defRPr/>
            </a:pPr>
            <a:r>
              <a:rPr lang="en-US" altLang="ja-JP" sz="1000" dirty="0"/>
              <a:t>All  Rights Reserved, Copyright  © IPA 2018</a:t>
            </a:r>
          </a:p>
        </p:txBody>
      </p:sp>
      <p:sp>
        <p:nvSpPr>
          <p:cNvPr id="9" name="タイトル 2">
            <a:extLst>
              <a:ext uri="{FF2B5EF4-FFF2-40B4-BE49-F238E27FC236}">
                <a16:creationId xmlns:a16="http://schemas.microsoft.com/office/drawing/2014/main" id="{693B851B-75F4-4047-B60D-8384F7FFEAE6}"/>
              </a:ext>
            </a:extLst>
          </p:cNvPr>
          <p:cNvSpPr txBox="1">
            <a:spLocks/>
          </p:cNvSpPr>
          <p:nvPr/>
        </p:nvSpPr>
        <p:spPr>
          <a:xfrm>
            <a:off x="539750" y="115888"/>
            <a:ext cx="7127875" cy="730250"/>
          </a:xfrm>
          <a:prstGeom prst="rect">
            <a:avLst/>
          </a:prstGeom>
        </p:spPr>
        <p:txBody>
          <a:bodyPr/>
          <a:lstStyle>
            <a:lvl1pPr algn="l" rtl="0" eaLnBrk="0" fontAlgn="base" hangingPunct="0">
              <a:spcBef>
                <a:spcPct val="0"/>
              </a:spcBef>
              <a:spcAft>
                <a:spcPct val="0"/>
              </a:spcAft>
              <a:defRPr kumimoji="1" sz="3600">
                <a:solidFill>
                  <a:schemeClr val="tx1"/>
                </a:solidFill>
                <a:latin typeface="メイリオ" panose="020B0604030504040204" pitchFamily="50" charset="-128"/>
                <a:ea typeface="+mj-ea"/>
                <a:cs typeface="+mj-cs"/>
              </a:defRPr>
            </a:lvl1pPr>
            <a:lvl2pPr algn="l" rtl="0" eaLnBrk="0" fontAlgn="base" hangingPunct="0">
              <a:spcBef>
                <a:spcPct val="0"/>
              </a:spcBef>
              <a:spcAft>
                <a:spcPct val="0"/>
              </a:spcAft>
              <a:defRPr kumimoji="1" sz="3600">
                <a:solidFill>
                  <a:srgbClr val="003399"/>
                </a:solidFill>
                <a:latin typeface="Arial" charset="0"/>
                <a:ea typeface="ＭＳ Ｐゴシック" charset="-128"/>
              </a:defRPr>
            </a:lvl2pPr>
            <a:lvl3pPr algn="l" rtl="0" eaLnBrk="0" fontAlgn="base" hangingPunct="0">
              <a:spcBef>
                <a:spcPct val="0"/>
              </a:spcBef>
              <a:spcAft>
                <a:spcPct val="0"/>
              </a:spcAft>
              <a:defRPr kumimoji="1" sz="3600">
                <a:solidFill>
                  <a:srgbClr val="003399"/>
                </a:solidFill>
                <a:latin typeface="Arial" charset="0"/>
                <a:ea typeface="ＭＳ Ｐゴシック" charset="-128"/>
              </a:defRPr>
            </a:lvl3pPr>
            <a:lvl4pPr algn="l" rtl="0" eaLnBrk="0" fontAlgn="base" hangingPunct="0">
              <a:spcBef>
                <a:spcPct val="0"/>
              </a:spcBef>
              <a:spcAft>
                <a:spcPct val="0"/>
              </a:spcAft>
              <a:defRPr kumimoji="1" sz="3600">
                <a:solidFill>
                  <a:srgbClr val="003399"/>
                </a:solidFill>
                <a:latin typeface="Arial" charset="0"/>
                <a:ea typeface="ＭＳ Ｐゴシック" charset="-128"/>
              </a:defRPr>
            </a:lvl4pPr>
            <a:lvl5pPr algn="l" rtl="0" eaLnBrk="0" fontAlgn="base" hangingPunct="0">
              <a:spcBef>
                <a:spcPct val="0"/>
              </a:spcBef>
              <a:spcAft>
                <a:spcPct val="0"/>
              </a:spcAft>
              <a:defRPr kumimoji="1" sz="3600">
                <a:solidFill>
                  <a:srgbClr val="003399"/>
                </a:solidFill>
                <a:latin typeface="Arial" charset="0"/>
                <a:ea typeface="ＭＳ Ｐゴシック" charset="-128"/>
              </a:defRPr>
            </a:lvl5pPr>
            <a:lvl6pPr marL="457200" algn="l" rtl="0" fontAlgn="base">
              <a:spcBef>
                <a:spcPct val="0"/>
              </a:spcBef>
              <a:spcAft>
                <a:spcPct val="0"/>
              </a:spcAft>
              <a:defRPr kumimoji="1" sz="3600">
                <a:solidFill>
                  <a:srgbClr val="003399"/>
                </a:solidFill>
                <a:latin typeface="Arial" charset="0"/>
                <a:ea typeface="ＭＳ Ｐゴシック" charset="-128"/>
              </a:defRPr>
            </a:lvl6pPr>
            <a:lvl7pPr marL="914400" algn="l" rtl="0" fontAlgn="base">
              <a:spcBef>
                <a:spcPct val="0"/>
              </a:spcBef>
              <a:spcAft>
                <a:spcPct val="0"/>
              </a:spcAft>
              <a:defRPr kumimoji="1" sz="3600">
                <a:solidFill>
                  <a:srgbClr val="003399"/>
                </a:solidFill>
                <a:latin typeface="Arial" charset="0"/>
                <a:ea typeface="ＭＳ Ｐゴシック" charset="-128"/>
              </a:defRPr>
            </a:lvl7pPr>
            <a:lvl8pPr marL="1371600" algn="l" rtl="0" fontAlgn="base">
              <a:spcBef>
                <a:spcPct val="0"/>
              </a:spcBef>
              <a:spcAft>
                <a:spcPct val="0"/>
              </a:spcAft>
              <a:defRPr kumimoji="1" sz="3600">
                <a:solidFill>
                  <a:srgbClr val="003399"/>
                </a:solidFill>
                <a:latin typeface="Arial" charset="0"/>
                <a:ea typeface="ＭＳ Ｐゴシック" charset="-128"/>
              </a:defRPr>
            </a:lvl8pPr>
            <a:lvl9pPr marL="1828800" algn="l" rtl="0" fontAlgn="base">
              <a:spcBef>
                <a:spcPct val="0"/>
              </a:spcBef>
              <a:spcAft>
                <a:spcPct val="0"/>
              </a:spcAft>
              <a:defRPr kumimoji="1" sz="3600">
                <a:solidFill>
                  <a:srgbClr val="003399"/>
                </a:solidFill>
                <a:latin typeface="Arial" charset="0"/>
                <a:ea typeface="ＭＳ Ｐゴシック" charset="-128"/>
              </a:defRPr>
            </a:lvl9pPr>
          </a:lstStyle>
          <a:p>
            <a:r>
              <a:rPr lang="en-US" altLang="ja-JP" kern="0"/>
              <a:t>2. Levels </a:t>
            </a:r>
            <a:endParaRPr lang="ja-JP" altLang="en-US" kern="0" dirty="0"/>
          </a:p>
        </p:txBody>
      </p:sp>
      <p:sp>
        <p:nvSpPr>
          <p:cNvPr id="10" name="コンテンツ プレースホルダー 3">
            <a:extLst>
              <a:ext uri="{FF2B5EF4-FFF2-40B4-BE49-F238E27FC236}">
                <a16:creationId xmlns:a16="http://schemas.microsoft.com/office/drawing/2014/main" id="{DECE75F9-DEEF-47B5-9BCE-FF53A7C79178}"/>
              </a:ext>
            </a:extLst>
          </p:cNvPr>
          <p:cNvSpPr txBox="1">
            <a:spLocks/>
          </p:cNvSpPr>
          <p:nvPr/>
        </p:nvSpPr>
        <p:spPr>
          <a:xfrm>
            <a:off x="285423" y="1029161"/>
            <a:ext cx="8147050" cy="1353603"/>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r>
              <a:rPr lang="en-US" altLang="ja-JP" sz="1800" kern="0" dirty="0"/>
              <a:t>Result of the mapping</a:t>
            </a:r>
          </a:p>
          <a:p>
            <a:pPr lvl="2"/>
            <a:r>
              <a:rPr lang="en-US" altLang="ja-JP" sz="1400" dirty="0"/>
              <a:t>Figure 18 shows the detailed result of the mapping.</a:t>
            </a:r>
          </a:p>
          <a:p>
            <a:pPr lvl="3"/>
            <a:r>
              <a:rPr lang="en-US" altLang="ja-JP" sz="1200" kern="0" dirty="0">
                <a:solidFill>
                  <a:srgbClr val="000000"/>
                </a:solidFill>
                <a:latin typeface="Arial"/>
              </a:rPr>
              <a:t>ex. </a:t>
            </a:r>
            <a:r>
              <a:rPr lang="en-US" altLang="ja-JP" sz="1200" kern="0" dirty="0" err="1">
                <a:solidFill>
                  <a:srgbClr val="000000"/>
                </a:solidFill>
                <a:latin typeface="Arial"/>
              </a:rPr>
              <a:t>iCD</a:t>
            </a:r>
            <a:r>
              <a:rPr lang="en-US" altLang="ja-JP" sz="1200" kern="0" dirty="0">
                <a:solidFill>
                  <a:srgbClr val="000000"/>
                </a:solidFill>
                <a:latin typeface="Arial"/>
              </a:rPr>
              <a:t> L1 is </a:t>
            </a:r>
            <a:r>
              <a:rPr lang="en-US" altLang="ja-JP" sz="1200" dirty="0">
                <a:solidFill>
                  <a:srgbClr val="000000"/>
                </a:solidFill>
                <a:latin typeface="Arial"/>
              </a:rPr>
              <a:t>characterized by “</a:t>
            </a:r>
            <a:r>
              <a:rPr lang="en-US" altLang="ja-JP" sz="1200" dirty="0">
                <a:solidFill>
                  <a:srgbClr val="000000"/>
                </a:solidFill>
                <a:latin typeface="Arial"/>
                <a:ea typeface="メイリオ" panose="020B0604030504040204" pitchFamily="50" charset="-128"/>
              </a:rPr>
              <a:t>Has knowledge based on training” and this is mapped to SFIA L1 “Has a basic generic knowledge”.</a:t>
            </a:r>
            <a:endParaRPr lang="en-US" altLang="ja-JP" sz="1200" kern="0" dirty="0">
              <a:solidFill>
                <a:srgbClr val="000000"/>
              </a:solidFill>
              <a:latin typeface="Arial"/>
            </a:endParaRPr>
          </a:p>
          <a:p>
            <a:pPr lvl="2"/>
            <a:r>
              <a:rPr lang="en-US" altLang="ja-JP" sz="1400" dirty="0"/>
              <a:t>Figure 19 shows the summarized result of the mapping</a:t>
            </a:r>
            <a:r>
              <a:rPr lang="en-US" altLang="ja-JP" sz="1400" kern="0" dirty="0"/>
              <a:t>.</a:t>
            </a:r>
          </a:p>
          <a:p>
            <a:pPr marL="488950" lvl="2" indent="0">
              <a:buFontTx/>
              <a:buNone/>
            </a:pPr>
            <a:endParaRPr lang="ja-JP" altLang="ja-JP" sz="1400" kern="0" dirty="0"/>
          </a:p>
        </p:txBody>
      </p:sp>
    </p:spTree>
    <p:extLst>
      <p:ext uri="{BB962C8B-B14F-4D97-AF65-F5344CB8AC3E}">
        <p14:creationId xmlns:p14="http://schemas.microsoft.com/office/powerpoint/2010/main" val="2300432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33454BB0-1CF7-4029-B7DF-374545991FD7}"/>
              </a:ext>
            </a:extLst>
          </p:cNvPr>
          <p:cNvGrpSpPr/>
          <p:nvPr/>
        </p:nvGrpSpPr>
        <p:grpSpPr>
          <a:xfrm>
            <a:off x="2665796" y="4937044"/>
            <a:ext cx="5613948" cy="156680"/>
            <a:chOff x="2461846" y="5122985"/>
            <a:chExt cx="6027852" cy="345831"/>
          </a:xfrm>
        </p:grpSpPr>
        <p:cxnSp>
          <p:nvCxnSpPr>
            <p:cNvPr id="4" name="直線矢印コネクタ 3">
              <a:extLst>
                <a:ext uri="{FF2B5EF4-FFF2-40B4-BE49-F238E27FC236}">
                  <a16:creationId xmlns:a16="http://schemas.microsoft.com/office/drawing/2014/main" id="{6CAF338E-C994-460A-B3ED-A994A72228BF}"/>
                </a:ext>
              </a:extLst>
            </p:cNvPr>
            <p:cNvCxnSpPr/>
            <p:nvPr/>
          </p:nvCxnSpPr>
          <p:spPr>
            <a:xfrm flipH="1" flipV="1">
              <a:off x="2461846" y="5146431"/>
              <a:ext cx="926506" cy="316523"/>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8" name="直線矢印コネクタ 7">
              <a:extLst>
                <a:ext uri="{FF2B5EF4-FFF2-40B4-BE49-F238E27FC236}">
                  <a16:creationId xmlns:a16="http://schemas.microsoft.com/office/drawing/2014/main" id="{49D30406-1152-4B93-A692-7B395962041E}"/>
                </a:ext>
              </a:extLst>
            </p:cNvPr>
            <p:cNvCxnSpPr>
              <a:cxnSpLocks/>
            </p:cNvCxnSpPr>
            <p:nvPr/>
          </p:nvCxnSpPr>
          <p:spPr>
            <a:xfrm flipV="1">
              <a:off x="6446402" y="5146431"/>
              <a:ext cx="976897" cy="316524"/>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9" name="直線矢印コネクタ 8">
              <a:extLst>
                <a:ext uri="{FF2B5EF4-FFF2-40B4-BE49-F238E27FC236}">
                  <a16:creationId xmlns:a16="http://schemas.microsoft.com/office/drawing/2014/main" id="{6C7F2127-8C4D-4BE6-AF63-1654B7A6C421}"/>
                </a:ext>
              </a:extLst>
            </p:cNvPr>
            <p:cNvCxnSpPr>
              <a:cxnSpLocks/>
            </p:cNvCxnSpPr>
            <p:nvPr/>
          </p:nvCxnSpPr>
          <p:spPr>
            <a:xfrm flipV="1">
              <a:off x="6459415" y="5122985"/>
              <a:ext cx="0" cy="339970"/>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10" name="直線矢印コネクタ 9">
              <a:extLst>
                <a:ext uri="{FF2B5EF4-FFF2-40B4-BE49-F238E27FC236}">
                  <a16:creationId xmlns:a16="http://schemas.microsoft.com/office/drawing/2014/main" id="{A6848BBE-4361-4C09-B424-06633BBD4939}"/>
                </a:ext>
              </a:extLst>
            </p:cNvPr>
            <p:cNvCxnSpPr>
              <a:cxnSpLocks/>
            </p:cNvCxnSpPr>
            <p:nvPr/>
          </p:nvCxnSpPr>
          <p:spPr>
            <a:xfrm flipV="1">
              <a:off x="6459415" y="5146431"/>
              <a:ext cx="2030283" cy="322385"/>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11" name="直線矢印コネクタ 10">
              <a:extLst>
                <a:ext uri="{FF2B5EF4-FFF2-40B4-BE49-F238E27FC236}">
                  <a16:creationId xmlns:a16="http://schemas.microsoft.com/office/drawing/2014/main" id="{B099B761-06F3-4CCA-89E1-D9B3223128F5}"/>
                </a:ext>
              </a:extLst>
            </p:cNvPr>
            <p:cNvCxnSpPr>
              <a:cxnSpLocks/>
            </p:cNvCxnSpPr>
            <p:nvPr/>
          </p:nvCxnSpPr>
          <p:spPr>
            <a:xfrm flipH="1" flipV="1">
              <a:off x="5404338" y="5122985"/>
              <a:ext cx="2975" cy="339970"/>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12" name="直線矢印コネクタ 11">
              <a:extLst>
                <a:ext uri="{FF2B5EF4-FFF2-40B4-BE49-F238E27FC236}">
                  <a16:creationId xmlns:a16="http://schemas.microsoft.com/office/drawing/2014/main" id="{988AD267-3E7A-4F28-98F3-A1421014BFC2}"/>
                </a:ext>
              </a:extLst>
            </p:cNvPr>
            <p:cNvCxnSpPr/>
            <p:nvPr/>
          </p:nvCxnSpPr>
          <p:spPr>
            <a:xfrm flipH="1" flipV="1">
              <a:off x="4480807" y="5146431"/>
              <a:ext cx="926506" cy="316523"/>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cxnSp>
          <p:nvCxnSpPr>
            <p:cNvPr id="14" name="直線矢印コネクタ 13">
              <a:extLst>
                <a:ext uri="{FF2B5EF4-FFF2-40B4-BE49-F238E27FC236}">
                  <a16:creationId xmlns:a16="http://schemas.microsoft.com/office/drawing/2014/main" id="{9065C3FD-DDD9-4DB0-B72C-2E9B6C7C4DBE}"/>
                </a:ext>
              </a:extLst>
            </p:cNvPr>
            <p:cNvCxnSpPr/>
            <p:nvPr/>
          </p:nvCxnSpPr>
          <p:spPr>
            <a:xfrm flipH="1" flipV="1">
              <a:off x="3511636" y="5134708"/>
              <a:ext cx="926506" cy="316523"/>
            </a:xfrm>
            <a:prstGeom prst="straightConnector1">
              <a:avLst/>
            </a:prstGeom>
            <a:ln w="22225">
              <a:tailEnd type="triangle"/>
            </a:ln>
          </p:spPr>
          <p:style>
            <a:lnRef idx="1">
              <a:schemeClr val="accent2"/>
            </a:lnRef>
            <a:fillRef idx="0">
              <a:schemeClr val="accent2"/>
            </a:fillRef>
            <a:effectRef idx="0">
              <a:schemeClr val="accent2"/>
            </a:effectRef>
            <a:fontRef idx="minor">
              <a:schemeClr val="tx1"/>
            </a:fontRef>
          </p:style>
        </p:cxnSp>
      </p:grpSp>
      <p:sp>
        <p:nvSpPr>
          <p:cNvPr id="18" name="フッター プレースホルダー 5">
            <a:extLst>
              <a:ext uri="{FF2B5EF4-FFF2-40B4-BE49-F238E27FC236}">
                <a16:creationId xmlns:a16="http://schemas.microsoft.com/office/drawing/2014/main" id="{A248C01A-223D-4D2F-B2A8-F69DB869F9F7}"/>
              </a:ext>
            </a:extLst>
          </p:cNvPr>
          <p:cNvSpPr>
            <a:spLocks noGrp="1"/>
          </p:cNvSpPr>
          <p:nvPr>
            <p:ph type="ftr" sz="quarter" idx="11"/>
          </p:nvPr>
        </p:nvSpPr>
        <p:spPr>
          <a:xfrm>
            <a:off x="3315283" y="6668508"/>
            <a:ext cx="3008711" cy="287338"/>
          </a:xfrm>
        </p:spPr>
        <p:txBody>
          <a:bodyPr/>
          <a:lstStyle/>
          <a:p>
            <a:pPr>
              <a:defRPr/>
            </a:pPr>
            <a:r>
              <a:rPr lang="en-US" altLang="ja-JP" sz="1000" dirty="0"/>
              <a:t>All  Rights Reserved, Copyright  © IPA 2018</a:t>
            </a:r>
          </a:p>
        </p:txBody>
      </p:sp>
      <p:sp>
        <p:nvSpPr>
          <p:cNvPr id="6" name="四角形: 角を丸くする 5">
            <a:extLst>
              <a:ext uri="{FF2B5EF4-FFF2-40B4-BE49-F238E27FC236}">
                <a16:creationId xmlns:a16="http://schemas.microsoft.com/office/drawing/2014/main" id="{BAC886C7-AC81-4A2B-A254-E17EAB3EE917}"/>
              </a:ext>
            </a:extLst>
          </p:cNvPr>
          <p:cNvSpPr/>
          <p:nvPr/>
        </p:nvSpPr>
        <p:spPr>
          <a:xfrm rot="16200000">
            <a:off x="-1469974" y="2703764"/>
            <a:ext cx="3968743" cy="612093"/>
          </a:xfrm>
          <a:prstGeom prst="roundRect">
            <a:avLst>
              <a:gd name="adj" fmla="val 3333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latin typeface="メイリオ" panose="020B0604030504040204" pitchFamily="50" charset="-128"/>
                <a:ea typeface="メイリオ" panose="020B0604030504040204" pitchFamily="50" charset="-128"/>
              </a:rPr>
              <a:t>SFIA </a:t>
            </a:r>
          </a:p>
          <a:p>
            <a:pPr algn="ctr"/>
            <a:r>
              <a:rPr lang="en-US" altLang="ja-JP" sz="1000" dirty="0">
                <a:latin typeface="メイリオ" panose="020B0604030504040204" pitchFamily="50" charset="-128"/>
                <a:ea typeface="メイリオ" panose="020B0604030504040204" pitchFamily="50" charset="-128"/>
              </a:rPr>
              <a:t>“Levels of responsibility”</a:t>
            </a:r>
          </a:p>
        </p:txBody>
      </p:sp>
      <p:sp>
        <p:nvSpPr>
          <p:cNvPr id="24" name="四角形: 角を丸くする 23">
            <a:extLst>
              <a:ext uri="{FF2B5EF4-FFF2-40B4-BE49-F238E27FC236}">
                <a16:creationId xmlns:a16="http://schemas.microsoft.com/office/drawing/2014/main" id="{AF3DE785-0A5D-4B8D-AFDE-D0EFE4B1F6AD}"/>
              </a:ext>
            </a:extLst>
          </p:cNvPr>
          <p:cNvSpPr/>
          <p:nvPr/>
        </p:nvSpPr>
        <p:spPr>
          <a:xfrm rot="16200000">
            <a:off x="-222063" y="5491914"/>
            <a:ext cx="1415046" cy="612093"/>
          </a:xfrm>
          <a:prstGeom prst="roundRect">
            <a:avLst>
              <a:gd name="adj" fmla="val 3333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err="1">
                <a:latin typeface="メイリオ" panose="020B0604030504040204" pitchFamily="50" charset="-128"/>
              </a:rPr>
              <a:t>iCD</a:t>
            </a:r>
            <a:r>
              <a:rPr lang="en-US" altLang="ja-JP" sz="1000" dirty="0">
                <a:latin typeface="メイリオ" panose="020B0604030504040204" pitchFamily="50" charset="-128"/>
              </a:rPr>
              <a:t> </a:t>
            </a:r>
          </a:p>
          <a:p>
            <a:pPr algn="ctr"/>
            <a:r>
              <a:rPr lang="en-US" altLang="ja-JP" sz="1000" dirty="0">
                <a:latin typeface="メイリオ" panose="020B0604030504040204" pitchFamily="50" charset="-128"/>
              </a:rPr>
              <a:t>“Task diagnostic criteria”</a:t>
            </a:r>
            <a:endParaRPr lang="ja-JP" altLang="en-US" sz="1000" dirty="0">
              <a:latin typeface="メイリオ" panose="020B0604030504040204" pitchFamily="50" charset="-128"/>
            </a:endParaRPr>
          </a:p>
        </p:txBody>
      </p:sp>
      <p:graphicFrame>
        <p:nvGraphicFramePr>
          <p:cNvPr id="7" name="表 6">
            <a:extLst>
              <a:ext uri="{FF2B5EF4-FFF2-40B4-BE49-F238E27FC236}">
                <a16:creationId xmlns:a16="http://schemas.microsoft.com/office/drawing/2014/main" id="{97B3E75D-CCFC-4157-833C-303A0F05853C}"/>
              </a:ext>
            </a:extLst>
          </p:cNvPr>
          <p:cNvGraphicFramePr>
            <a:graphicFrameLocks noGrp="1"/>
          </p:cNvGraphicFramePr>
          <p:nvPr>
            <p:extLst>
              <p:ext uri="{D42A27DB-BD31-4B8C-83A1-F6EECF244321}">
                <p14:modId xmlns:p14="http://schemas.microsoft.com/office/powerpoint/2010/main" val="2525922326"/>
              </p:ext>
            </p:extLst>
          </p:nvPr>
        </p:nvGraphicFramePr>
        <p:xfrm>
          <a:off x="855708" y="1130400"/>
          <a:ext cx="8167520" cy="3774975"/>
        </p:xfrm>
        <a:graphic>
          <a:graphicData uri="http://schemas.openxmlformats.org/drawingml/2006/table">
            <a:tbl>
              <a:tblPr firstRow="1" bandRow="1">
                <a:tableStyleId>{5940675A-B579-460E-94D1-54222C63F5DA}</a:tableStyleId>
              </a:tblPr>
              <a:tblGrid>
                <a:gridCol w="1020940">
                  <a:extLst>
                    <a:ext uri="{9D8B030D-6E8A-4147-A177-3AD203B41FA5}">
                      <a16:colId xmlns:a16="http://schemas.microsoft.com/office/drawing/2014/main" val="490974757"/>
                    </a:ext>
                  </a:extLst>
                </a:gridCol>
                <a:gridCol w="1020940">
                  <a:extLst>
                    <a:ext uri="{9D8B030D-6E8A-4147-A177-3AD203B41FA5}">
                      <a16:colId xmlns:a16="http://schemas.microsoft.com/office/drawing/2014/main" val="156090081"/>
                    </a:ext>
                  </a:extLst>
                </a:gridCol>
                <a:gridCol w="1020940">
                  <a:extLst>
                    <a:ext uri="{9D8B030D-6E8A-4147-A177-3AD203B41FA5}">
                      <a16:colId xmlns:a16="http://schemas.microsoft.com/office/drawing/2014/main" val="222450552"/>
                    </a:ext>
                  </a:extLst>
                </a:gridCol>
                <a:gridCol w="1020940">
                  <a:extLst>
                    <a:ext uri="{9D8B030D-6E8A-4147-A177-3AD203B41FA5}">
                      <a16:colId xmlns:a16="http://schemas.microsoft.com/office/drawing/2014/main" val="679391302"/>
                    </a:ext>
                  </a:extLst>
                </a:gridCol>
                <a:gridCol w="1020940">
                  <a:extLst>
                    <a:ext uri="{9D8B030D-6E8A-4147-A177-3AD203B41FA5}">
                      <a16:colId xmlns:a16="http://schemas.microsoft.com/office/drawing/2014/main" val="4077692609"/>
                    </a:ext>
                  </a:extLst>
                </a:gridCol>
                <a:gridCol w="1020940">
                  <a:extLst>
                    <a:ext uri="{9D8B030D-6E8A-4147-A177-3AD203B41FA5}">
                      <a16:colId xmlns:a16="http://schemas.microsoft.com/office/drawing/2014/main" val="1289266096"/>
                    </a:ext>
                  </a:extLst>
                </a:gridCol>
                <a:gridCol w="1020940">
                  <a:extLst>
                    <a:ext uri="{9D8B030D-6E8A-4147-A177-3AD203B41FA5}">
                      <a16:colId xmlns:a16="http://schemas.microsoft.com/office/drawing/2014/main" val="4071913904"/>
                    </a:ext>
                  </a:extLst>
                </a:gridCol>
                <a:gridCol w="1020940">
                  <a:extLst>
                    <a:ext uri="{9D8B030D-6E8A-4147-A177-3AD203B41FA5}">
                      <a16:colId xmlns:a16="http://schemas.microsoft.com/office/drawing/2014/main" val="1791032605"/>
                    </a:ext>
                  </a:extLst>
                </a:gridCol>
              </a:tblGrid>
              <a:tr h="206088">
                <a:tc rowSpan="2">
                  <a:txBody>
                    <a:bodyPr/>
                    <a:lstStyle/>
                    <a:p>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L1</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L2</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L3</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L4</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L5</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L6</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L7</a:t>
                      </a:r>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985526406"/>
                  </a:ext>
                </a:extLst>
              </a:tr>
              <a:tr h="323853">
                <a:tc vMerge="1">
                  <a:txBody>
                    <a:bodyPr/>
                    <a:lstStyle/>
                    <a:p>
                      <a:endParaRPr kumimoji="1" lang="ja-JP" altLang="en-US" sz="10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Follow</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Assist</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Apply</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Enable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Ensure, advise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Initiate, influence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Set strategy, inspire, mobilise</a:t>
                      </a:r>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965661980"/>
                  </a:ext>
                </a:extLst>
              </a:tr>
              <a:tr h="603545">
                <a:tc>
                  <a:txBody>
                    <a:bodyPr/>
                    <a:lstStyle/>
                    <a:p>
                      <a:r>
                        <a:rPr kumimoji="1" lang="en-US" altLang="ja-JP" sz="800" b="0" i="0" u="none" strike="noStrike" kern="1200" baseline="0" dirty="0">
                          <a:solidFill>
                            <a:schemeClr val="tx1"/>
                          </a:solidFill>
                          <a:latin typeface="メイリオ" panose="020B0604030504040204" pitchFamily="50" charset="-128"/>
                          <a:ea typeface="メイリオ" panose="020B0604030504040204" pitchFamily="50" charset="-128"/>
                          <a:cs typeface="+mn-cs"/>
                        </a:rPr>
                        <a:t>Autonomy</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Works under supervision. </a:t>
                      </a:r>
                      <a:endParaRPr kumimoji="1" lang="ja-JP" altLang="en-US" sz="700" b="0" dirty="0">
                        <a:latin typeface="メイリオ" panose="020B0604030504040204" pitchFamily="50" charset="-128"/>
                        <a:ea typeface="メイリオ" panose="020B0604030504040204" pitchFamily="50" charset="-128"/>
                      </a:endParaRPr>
                    </a:p>
                  </a:txBody>
                  <a:tcPr>
                    <a:noFill/>
                  </a:tcPr>
                </a:tc>
                <a:tc>
                  <a:txBody>
                    <a:bodyPr/>
                    <a:lstStyle/>
                    <a:p>
                      <a:r>
                        <a:rPr kumimoji="1" lang="en-US" altLang="ja-JP" sz="700" b="0" dirty="0">
                          <a:latin typeface="メイリオ" panose="020B0604030504040204" pitchFamily="50" charset="-128"/>
                          <a:ea typeface="メイリオ" panose="020B0604030504040204" pitchFamily="50" charset="-128"/>
                        </a:rPr>
                        <a:t>Works under routine direction.</a:t>
                      </a:r>
                      <a:endParaRPr kumimoji="1" lang="ja-JP" altLang="en-US" sz="700" b="0" dirty="0">
                        <a:latin typeface="メイリオ" panose="020B0604030504040204" pitchFamily="50" charset="-128"/>
                        <a:ea typeface="メイリオ" panose="020B0604030504040204" pitchFamily="50" charset="-128"/>
                      </a:endParaRPr>
                    </a:p>
                  </a:txBody>
                  <a:tcPr>
                    <a:solidFill>
                      <a:srgbClr val="FFC000"/>
                    </a:solidFill>
                  </a:tcPr>
                </a:tc>
                <a:tc>
                  <a:txBody>
                    <a:bodyPr/>
                    <a:lstStyle/>
                    <a:p>
                      <a:r>
                        <a:rPr kumimoji="1" lang="en-US" altLang="ja-JP" sz="700" b="0" dirty="0">
                          <a:latin typeface="メイリオ" panose="020B0604030504040204" pitchFamily="50" charset="-128"/>
                          <a:ea typeface="メイリオ" panose="020B0604030504040204" pitchFamily="50" charset="-128"/>
                        </a:rPr>
                        <a:t>Works under general direction.</a:t>
                      </a:r>
                      <a:endParaRPr kumimoji="1" lang="ja-JP" altLang="en-US" sz="700" b="0" dirty="0">
                        <a:latin typeface="メイリオ" panose="020B0604030504040204" pitchFamily="50" charset="-128"/>
                        <a:ea typeface="メイリオ" panose="020B0604030504040204" pitchFamily="50" charset="-128"/>
                      </a:endParaRPr>
                    </a:p>
                  </a:txBody>
                  <a:tcPr>
                    <a:solidFill>
                      <a:srgbClr val="00B0F0"/>
                    </a:solidFill>
                  </a:tcPr>
                </a:tc>
                <a:tc>
                  <a:txBody>
                    <a:bodyPr/>
                    <a:lstStyle/>
                    <a:p>
                      <a:r>
                        <a:rPr kumimoji="1" lang="en-US" altLang="ja-JP" sz="700" b="0" dirty="0">
                          <a:latin typeface="メイリオ" panose="020B0604030504040204" pitchFamily="50" charset="-128"/>
                          <a:ea typeface="メイリオ" panose="020B0604030504040204" pitchFamily="50" charset="-128"/>
                        </a:rPr>
                        <a:t>Works under general direction within a clear framework of accountability.</a:t>
                      </a:r>
                      <a:endParaRPr kumimoji="1" lang="ja-JP" altLang="en-US" sz="700" b="0" dirty="0">
                        <a:latin typeface="メイリオ" panose="020B0604030504040204" pitchFamily="50" charset="-128"/>
                        <a:ea typeface="メイリオ" panose="020B0604030504040204" pitchFamily="50" charset="-128"/>
                      </a:endParaRPr>
                    </a:p>
                  </a:txBody>
                  <a:tcPr>
                    <a:solidFill>
                      <a:srgbClr val="00B0F0"/>
                    </a:solidFill>
                  </a:tcPr>
                </a:tc>
                <a:tc>
                  <a:txBody>
                    <a:bodyPr/>
                    <a:lstStyle/>
                    <a:p>
                      <a:r>
                        <a:rPr kumimoji="1" lang="en-US" altLang="ja-JP" sz="700" b="0" dirty="0">
                          <a:latin typeface="メイリオ" panose="020B0604030504040204" pitchFamily="50" charset="-128"/>
                          <a:ea typeface="メイリオ" panose="020B0604030504040204" pitchFamily="50" charset="-128"/>
                        </a:rPr>
                        <a:t>Works under broad direction.</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defined authority and accountability…</a:t>
                      </a:r>
                    </a:p>
                  </a:txBody>
                  <a:tcPr/>
                </a:tc>
                <a:tc>
                  <a:txBody>
                    <a:bodyPr/>
                    <a:lstStyle/>
                    <a:p>
                      <a:r>
                        <a:rPr kumimoji="1" lang="en-US" altLang="ja-JP" sz="700" b="0" dirty="0">
                          <a:latin typeface="メイリオ" panose="020B0604030504040204" pitchFamily="50" charset="-128"/>
                          <a:ea typeface="メイリオ" panose="020B0604030504040204" pitchFamily="50" charset="-128"/>
                        </a:rPr>
                        <a:t>At the highest </a:t>
                      </a:r>
                      <a:r>
                        <a:rPr kumimoji="1" lang="en-US" altLang="ja-JP" sz="700" b="0" dirty="0" err="1">
                          <a:latin typeface="メイリオ" panose="020B0604030504040204" pitchFamily="50" charset="-128"/>
                          <a:ea typeface="メイリオ" panose="020B0604030504040204" pitchFamily="50" charset="-128"/>
                        </a:rPr>
                        <a:t>organisational</a:t>
                      </a:r>
                      <a:r>
                        <a:rPr kumimoji="1" lang="en-US" altLang="ja-JP" sz="700" b="0" dirty="0">
                          <a:latin typeface="メイリオ" panose="020B0604030504040204" pitchFamily="50" charset="-128"/>
                          <a:ea typeface="メイリオ" panose="020B0604030504040204" pitchFamily="50" charset="-128"/>
                        </a:rPr>
                        <a:t> level, has authority …</a:t>
                      </a:r>
                      <a:endParaRPr kumimoji="1" lang="ja-JP" altLang="en-US" sz="7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50832611"/>
                  </a:ext>
                </a:extLst>
              </a:tr>
              <a:tr h="660091">
                <a:tc>
                  <a:txBody>
                    <a:bodyPr/>
                    <a:lstStyle/>
                    <a:p>
                      <a:r>
                        <a:rPr kumimoji="1" lang="en-US" altLang="ja-JP" sz="800" b="0" dirty="0">
                          <a:latin typeface="メイリオ" panose="020B0604030504040204" pitchFamily="50" charset="-128"/>
                          <a:ea typeface="メイリオ" panose="020B0604030504040204" pitchFamily="50" charset="-128"/>
                        </a:rPr>
                        <a:t>Influence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Minimal influence.</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Interacts with and may influence immediate colleagues.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Interacts with and influences colleagues.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Influences customers, suppliers and partners at account level.</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Influences </a:t>
                      </a:r>
                      <a:r>
                        <a:rPr kumimoji="1" lang="en-US" altLang="ja-JP" sz="700" b="0" dirty="0" err="1">
                          <a:latin typeface="メイリオ" panose="020B0604030504040204" pitchFamily="50" charset="-128"/>
                          <a:ea typeface="メイリオ" panose="020B0604030504040204" pitchFamily="50" charset="-128"/>
                        </a:rPr>
                        <a:t>organisation</a:t>
                      </a:r>
                      <a:r>
                        <a:rPr kumimoji="1" lang="en-US" altLang="ja-JP" sz="700" b="0" dirty="0">
                          <a:latin typeface="メイリオ" panose="020B0604030504040204" pitchFamily="50" charset="-128"/>
                          <a:ea typeface="メイリオ" panose="020B0604030504040204" pitchFamily="50" charset="-128"/>
                        </a:rPr>
                        <a:t>, customers, suppliers, partners and peers</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tc>
                  <a:txBody>
                    <a:bodyPr/>
                    <a:lstStyle/>
                    <a:p>
                      <a:r>
                        <a:rPr kumimoji="1" lang="en-US" altLang="ja-JP" sz="700" b="0" dirty="0">
                          <a:latin typeface="メイリオ" panose="020B0604030504040204" pitchFamily="50" charset="-128"/>
                          <a:ea typeface="メイリオ" panose="020B0604030504040204" pitchFamily="50" charset="-128"/>
                        </a:rPr>
                        <a:t>Influences policy and strategy formation.</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tc>
                  <a:txBody>
                    <a:bodyPr/>
                    <a:lstStyle/>
                    <a:p>
                      <a:r>
                        <a:rPr kumimoji="1" lang="en-US" altLang="ja-JP" sz="700" b="0" dirty="0">
                          <a:latin typeface="メイリオ" panose="020B0604030504040204" pitchFamily="50" charset="-128"/>
                          <a:ea typeface="メイリオ" panose="020B0604030504040204" pitchFamily="50" charset="-128"/>
                        </a:rPr>
                        <a:t>Makes decisions critical to </a:t>
                      </a:r>
                      <a:r>
                        <a:rPr kumimoji="1" lang="en-US" altLang="ja-JP" sz="700" b="0" dirty="0" err="1">
                          <a:latin typeface="メイリオ" panose="020B0604030504040204" pitchFamily="50" charset="-128"/>
                          <a:ea typeface="メイリオ" panose="020B0604030504040204" pitchFamily="50" charset="-128"/>
                        </a:rPr>
                        <a:t>organisational</a:t>
                      </a:r>
                      <a:r>
                        <a:rPr kumimoji="1" lang="en-US" altLang="ja-JP" sz="700" b="0" dirty="0">
                          <a:latin typeface="メイリオ" panose="020B0604030504040204" pitchFamily="50" charset="-128"/>
                          <a:ea typeface="メイリオ" panose="020B0604030504040204" pitchFamily="50" charset="-128"/>
                        </a:rPr>
                        <a:t> success.</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43439160"/>
                  </a:ext>
                </a:extLst>
              </a:tr>
              <a:tr h="660091">
                <a:tc>
                  <a:txBody>
                    <a:bodyPr/>
                    <a:lstStyle/>
                    <a:p>
                      <a:r>
                        <a:rPr kumimoji="1" lang="en-US" altLang="ja-JP" sz="800" b="0" dirty="0">
                          <a:latin typeface="メイリオ" panose="020B0604030504040204" pitchFamily="50" charset="-128"/>
                          <a:ea typeface="メイリオ" panose="020B0604030504040204" pitchFamily="50" charset="-128"/>
                        </a:rPr>
                        <a:t>Complexity</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Performs routine activities…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Performs a range of work activities in varied environments.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Performs a range of work, sometimes complex and non-routine…</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Work includes a broad range of complex technical or professional activities…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Performs an extensive range and variety of…</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a broad business understanding and deep understanding…</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Leads on the formulation and implementation of strategy.</a:t>
                      </a:r>
                      <a:endParaRPr kumimoji="1" lang="ja-JP" altLang="en-US" sz="7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07554878"/>
                  </a:ext>
                </a:extLst>
              </a:tr>
              <a:tr h="757884">
                <a:tc>
                  <a:txBody>
                    <a:bodyPr/>
                    <a:lstStyle/>
                    <a:p>
                      <a:r>
                        <a:rPr kumimoji="1" lang="en-US" altLang="ja-JP" sz="800" b="0" i="0" u="none" strike="noStrike" kern="1200" baseline="0" dirty="0">
                          <a:solidFill>
                            <a:schemeClr val="tx1"/>
                          </a:solidFill>
                          <a:latin typeface="メイリオ" panose="020B0604030504040204" pitchFamily="50" charset="-128"/>
                          <a:ea typeface="メイリオ" panose="020B0604030504040204" pitchFamily="50" charset="-128"/>
                          <a:cs typeface="+mn-cs"/>
                        </a:rPr>
                        <a:t>Knowledge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a basic generic knowledge.</a:t>
                      </a:r>
                      <a:endParaRPr kumimoji="1" lang="ja-JP" altLang="en-US" sz="700" b="0" dirty="0">
                        <a:latin typeface="メイリオ" panose="020B0604030504040204" pitchFamily="50" charset="-128"/>
                        <a:ea typeface="メイリオ" panose="020B0604030504040204" pitchFamily="50" charset="-128"/>
                      </a:endParaRPr>
                    </a:p>
                  </a:txBody>
                  <a:tcPr>
                    <a:solidFill>
                      <a:srgbClr val="66FF33"/>
                    </a:solidFill>
                  </a:tcPr>
                </a:tc>
                <a:tc>
                  <a:txBody>
                    <a:bodyPr/>
                    <a:lstStyle/>
                    <a:p>
                      <a:r>
                        <a:rPr kumimoji="1" lang="en-US" altLang="ja-JP" sz="700" b="0" dirty="0">
                          <a:latin typeface="メイリオ" panose="020B0604030504040204" pitchFamily="50" charset="-128"/>
                          <a:ea typeface="メイリオ" panose="020B0604030504040204" pitchFamily="50" charset="-128"/>
                        </a:rPr>
                        <a:t>Demonstrates application of essential generic knowledge…</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a sound generic, domain and specialist knowledge…</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a thorough understanding of </a:t>
                      </a:r>
                      <a:r>
                        <a:rPr kumimoji="1" lang="en-US" altLang="ja-JP" sz="700" b="0" dirty="0" err="1">
                          <a:latin typeface="メイリオ" panose="020B0604030504040204" pitchFamily="50" charset="-128"/>
                          <a:ea typeface="メイリオ" panose="020B0604030504040204" pitchFamily="50" charset="-128"/>
                        </a:rPr>
                        <a:t>recognised</a:t>
                      </a:r>
                      <a:r>
                        <a:rPr kumimoji="1" lang="en-US" altLang="ja-JP" sz="700" b="0" dirty="0">
                          <a:latin typeface="メイリオ" panose="020B0604030504040204" pitchFamily="50" charset="-128"/>
                          <a:ea typeface="メイリオ" panose="020B0604030504040204" pitchFamily="50" charset="-128"/>
                        </a:rPr>
                        <a:t> generic industry bodies of knowledge</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Is fully familiar with </a:t>
                      </a:r>
                      <a:r>
                        <a:rPr kumimoji="1" lang="en-US" altLang="ja-JP" sz="700" b="0" dirty="0" err="1">
                          <a:latin typeface="メイリオ" panose="020B0604030504040204" pitchFamily="50" charset="-128"/>
                          <a:ea typeface="メイリオ" panose="020B0604030504040204" pitchFamily="50" charset="-128"/>
                        </a:rPr>
                        <a:t>recognised</a:t>
                      </a:r>
                      <a:r>
                        <a:rPr kumimoji="1" lang="en-US" altLang="ja-JP" sz="700" b="0" dirty="0">
                          <a:latin typeface="メイリオ" panose="020B0604030504040204" pitchFamily="50" charset="-128"/>
                          <a:ea typeface="メイリオ" panose="020B0604030504040204" pitchFamily="50" charset="-128"/>
                        </a:rPr>
                        <a:t> industry bodies of knowledge both generic and specific.</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Promotes the application of generic and specific bodies of knowledge in own </a:t>
                      </a:r>
                      <a:r>
                        <a:rPr kumimoji="1" lang="en-US" altLang="ja-JP" sz="700" b="0" dirty="0" err="1">
                          <a:latin typeface="メイリオ" panose="020B0604030504040204" pitchFamily="50" charset="-128"/>
                          <a:ea typeface="メイリオ" panose="020B0604030504040204" pitchFamily="50" charset="-128"/>
                        </a:rPr>
                        <a:t>organisation</a:t>
                      </a:r>
                      <a:r>
                        <a:rPr kumimoji="1" lang="en-US" altLang="ja-JP" sz="700" b="0" dirty="0">
                          <a:latin typeface="メイリオ" panose="020B0604030504040204" pitchFamily="50" charset="-128"/>
                          <a:ea typeface="メイリオ" panose="020B0604030504040204" pitchFamily="50" charset="-128"/>
                        </a:rPr>
                        <a:t>.</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established a broad and deep business knowledge</a:t>
                      </a:r>
                      <a:endParaRPr kumimoji="1" lang="ja-JP" altLang="en-US" sz="7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922814414"/>
                  </a:ext>
                </a:extLst>
              </a:tr>
              <a:tr h="523429">
                <a:tc>
                  <a:txBody>
                    <a:bodyPr/>
                    <a:lstStyle/>
                    <a:p>
                      <a:r>
                        <a:rPr kumimoji="1" lang="en-US" altLang="ja-JP" sz="800" b="0" i="0" u="none" strike="noStrike" kern="1200" baseline="0" dirty="0">
                          <a:solidFill>
                            <a:schemeClr val="tx1"/>
                          </a:solidFill>
                          <a:latin typeface="メイリオ" panose="020B0604030504040204" pitchFamily="50" charset="-128"/>
                          <a:ea typeface="メイリオ" panose="020B0604030504040204" pitchFamily="50" charset="-128"/>
                          <a:cs typeface="+mn-cs"/>
                        </a:rPr>
                        <a:t>Business skills</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sufficient communication skills…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Has sufficient communication skills …</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Demonstrates effective communication skills.</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Communicates fluently, orally and in writing</a:t>
                      </a:r>
                      <a:endParaRPr kumimoji="1" lang="ja-JP" altLang="en-US" sz="700" b="0" dirty="0">
                        <a:latin typeface="メイリオ" panose="020B0604030504040204" pitchFamily="50" charset="-128"/>
                        <a:ea typeface="メイリオ" panose="020B0604030504040204" pitchFamily="50" charset="-128"/>
                      </a:endParaRPr>
                    </a:p>
                  </a:txBody>
                  <a:tcPr/>
                </a:tc>
                <a:tc>
                  <a:txBody>
                    <a:bodyPr/>
                    <a:lstStyle/>
                    <a:p>
                      <a:r>
                        <a:rPr kumimoji="1" lang="en-US" altLang="ja-JP" sz="700" b="0" dirty="0">
                          <a:latin typeface="メイリオ" panose="020B0604030504040204" pitchFamily="50" charset="-128"/>
                          <a:ea typeface="メイリオ" panose="020B0604030504040204" pitchFamily="50" charset="-128"/>
                        </a:rPr>
                        <a:t>Demonstrates leadership.</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tc>
                  <a:txBody>
                    <a:bodyPr/>
                    <a:lstStyle/>
                    <a:p>
                      <a:r>
                        <a:rPr kumimoji="1" lang="en-US" altLang="ja-JP" sz="700" b="0" dirty="0">
                          <a:latin typeface="メイリオ" panose="020B0604030504040204" pitchFamily="50" charset="-128"/>
                          <a:ea typeface="メイリオ" panose="020B0604030504040204" pitchFamily="50" charset="-128"/>
                        </a:rPr>
                        <a:t>Demonstrates clear leadership….</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tc>
                  <a:txBody>
                    <a:bodyPr/>
                    <a:lstStyle/>
                    <a:p>
                      <a:r>
                        <a:rPr kumimoji="1" lang="en-US" altLang="ja-JP" sz="700" b="0" dirty="0">
                          <a:latin typeface="メイリオ" panose="020B0604030504040204" pitchFamily="50" charset="-128"/>
                          <a:ea typeface="メイリオ" panose="020B0604030504040204" pitchFamily="50" charset="-128"/>
                        </a:rPr>
                        <a:t>Has a full range of strategic management and leadership skills.</a:t>
                      </a:r>
                      <a:endParaRPr kumimoji="1" lang="ja-JP" altLang="en-US" sz="700" b="0" dirty="0">
                        <a:latin typeface="メイリオ" panose="020B0604030504040204" pitchFamily="50" charset="-128"/>
                        <a:ea typeface="メイリオ"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184534654"/>
                  </a:ext>
                </a:extLst>
              </a:tr>
            </a:tbl>
          </a:graphicData>
        </a:graphic>
      </p:graphicFrame>
      <p:graphicFrame>
        <p:nvGraphicFramePr>
          <p:cNvPr id="21" name="表 20">
            <a:extLst>
              <a:ext uri="{FF2B5EF4-FFF2-40B4-BE49-F238E27FC236}">
                <a16:creationId xmlns:a16="http://schemas.microsoft.com/office/drawing/2014/main" id="{95C1AA03-D970-4B1C-9AD2-C6C7F8337035}"/>
              </a:ext>
            </a:extLst>
          </p:cNvPr>
          <p:cNvGraphicFramePr>
            <a:graphicFrameLocks noGrp="1"/>
          </p:cNvGraphicFramePr>
          <p:nvPr>
            <p:extLst>
              <p:ext uri="{D42A27DB-BD31-4B8C-83A1-F6EECF244321}">
                <p14:modId xmlns:p14="http://schemas.microsoft.com/office/powerpoint/2010/main" val="2311821926"/>
              </p:ext>
            </p:extLst>
          </p:nvPr>
        </p:nvGraphicFramePr>
        <p:xfrm>
          <a:off x="820445" y="5119667"/>
          <a:ext cx="6138901" cy="1362053"/>
        </p:xfrm>
        <a:graphic>
          <a:graphicData uri="http://schemas.openxmlformats.org/drawingml/2006/table">
            <a:tbl>
              <a:tblPr firstRow="1" bandRow="1">
                <a:tableStyleId>{5940675A-B579-460E-94D1-54222C63F5DA}</a:tableStyleId>
              </a:tblPr>
              <a:tblGrid>
                <a:gridCol w="1040226">
                  <a:extLst>
                    <a:ext uri="{9D8B030D-6E8A-4147-A177-3AD203B41FA5}">
                      <a16:colId xmlns:a16="http://schemas.microsoft.com/office/drawing/2014/main" val="490974757"/>
                    </a:ext>
                  </a:extLst>
                </a:gridCol>
                <a:gridCol w="1019735">
                  <a:extLst>
                    <a:ext uri="{9D8B030D-6E8A-4147-A177-3AD203B41FA5}">
                      <a16:colId xmlns:a16="http://schemas.microsoft.com/office/drawing/2014/main" val="156090081"/>
                    </a:ext>
                  </a:extLst>
                </a:gridCol>
                <a:gridCol w="1019735">
                  <a:extLst>
                    <a:ext uri="{9D8B030D-6E8A-4147-A177-3AD203B41FA5}">
                      <a16:colId xmlns:a16="http://schemas.microsoft.com/office/drawing/2014/main" val="222450552"/>
                    </a:ext>
                  </a:extLst>
                </a:gridCol>
                <a:gridCol w="1019735">
                  <a:extLst>
                    <a:ext uri="{9D8B030D-6E8A-4147-A177-3AD203B41FA5}">
                      <a16:colId xmlns:a16="http://schemas.microsoft.com/office/drawing/2014/main" val="679391302"/>
                    </a:ext>
                  </a:extLst>
                </a:gridCol>
                <a:gridCol w="1019735">
                  <a:extLst>
                    <a:ext uri="{9D8B030D-6E8A-4147-A177-3AD203B41FA5}">
                      <a16:colId xmlns:a16="http://schemas.microsoft.com/office/drawing/2014/main" val="4077692609"/>
                    </a:ext>
                  </a:extLst>
                </a:gridCol>
                <a:gridCol w="1019735">
                  <a:extLst>
                    <a:ext uri="{9D8B030D-6E8A-4147-A177-3AD203B41FA5}">
                      <a16:colId xmlns:a16="http://schemas.microsoft.com/office/drawing/2014/main" val="1289266096"/>
                    </a:ext>
                  </a:extLst>
                </a:gridCol>
              </a:tblGrid>
              <a:tr h="244107">
                <a:tc>
                  <a:txBody>
                    <a:bodyPr/>
                    <a:lstStyle/>
                    <a:p>
                      <a:endParaRPr kumimoji="1" lang="ja-JP" altLang="en-US" sz="800" b="1"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L0</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L1</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L2</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L3</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L4</a:t>
                      </a:r>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985526406"/>
                  </a:ext>
                </a:extLst>
              </a:tr>
              <a:tr h="278255">
                <a:tc>
                  <a:txBody>
                    <a:bodyPr/>
                    <a:lstStyle/>
                    <a:p>
                      <a:r>
                        <a:rPr kumimoji="1" lang="en-US" altLang="ja-JP" sz="800" b="0" dirty="0">
                          <a:latin typeface="メイリオ" panose="020B0604030504040204" pitchFamily="50" charset="-128"/>
                          <a:ea typeface="メイリオ" panose="020B0604030504040204" pitchFamily="50" charset="-128"/>
                        </a:rPr>
                        <a:t>Autonomy</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algn="ctr" fontAlgn="ctr"/>
                      <a:endParaRPr lang="en-US"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oFill/>
                  </a:tcP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Can carry out with support</a:t>
                      </a:r>
                    </a:p>
                  </a:txBody>
                  <a:tcPr marL="4677" marR="4677" marT="4677" marB="0" anchor="ctr">
                    <a:solidFill>
                      <a:srgbClr val="FFC000"/>
                    </a:solidFill>
                  </a:tcP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Can carry out independently</a:t>
                      </a:r>
                    </a:p>
                  </a:txBody>
                  <a:tcPr marL="4677" marR="4677" marT="4677" marB="0" anchor="ctr">
                    <a:solidFill>
                      <a:srgbClr val="3399FF"/>
                    </a:solidFill>
                  </a:tcPr>
                </a:tc>
                <a:tc>
                  <a:txBody>
                    <a:bodyPr/>
                    <a:lstStyle/>
                    <a:p>
                      <a:pPr algn="ctr" fontAlgn="ct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chor="ctr"/>
                </a:tc>
                <a:extLst>
                  <a:ext uri="{0D108BD9-81ED-4DB2-BD59-A6C34878D82A}">
                    <a16:rowId xmlns:a16="http://schemas.microsoft.com/office/drawing/2014/main" val="4203146136"/>
                  </a:ext>
                </a:extLst>
              </a:tr>
              <a:tr h="229312">
                <a:tc>
                  <a:txBody>
                    <a:bodyPr/>
                    <a:lstStyle/>
                    <a:p>
                      <a:r>
                        <a:rPr kumimoji="1" lang="en-US" altLang="ja-JP" sz="800" b="0" dirty="0">
                          <a:latin typeface="メイリオ" panose="020B0604030504040204" pitchFamily="50" charset="-128"/>
                          <a:ea typeface="メイリオ" panose="020B0604030504040204" pitchFamily="50" charset="-128"/>
                        </a:rPr>
                        <a:t>Influence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algn="ctr" fontAlgn="ctr"/>
                      <a:endParaRPr lang="en-US"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oFill/>
                  </a:tcPr>
                </a:tc>
                <a:tc>
                  <a:txBody>
                    <a:bodyPr/>
                    <a:lstStyle/>
                    <a:p>
                      <a:pPr algn="ctr" fontAlgn="ct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chor="ctr"/>
                </a:tc>
                <a:tc>
                  <a:txBody>
                    <a:bodyPr/>
                    <a:lstStyle/>
                    <a:p>
                      <a:pPr algn="ctr" fontAlgn="ct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Can instruct others</a:t>
                      </a:r>
                    </a:p>
                    <a:p>
                      <a:pPr algn="ctr" fontAlgn="ct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77" marR="4677" marT="4677" marB="0" anchor="ctr">
                    <a:solidFill>
                      <a:schemeClr val="accent6">
                        <a:lumMod val="20000"/>
                        <a:lumOff val="80000"/>
                      </a:schemeClr>
                    </a:solidFill>
                  </a:tcPr>
                </a:tc>
                <a:extLst>
                  <a:ext uri="{0D108BD9-81ED-4DB2-BD59-A6C34878D82A}">
                    <a16:rowId xmlns:a16="http://schemas.microsoft.com/office/drawing/2014/main" val="4222994664"/>
                  </a:ext>
                </a:extLst>
              </a:tr>
              <a:tr h="278255">
                <a:tc>
                  <a:txBody>
                    <a:bodyPr/>
                    <a:lstStyle/>
                    <a:p>
                      <a:r>
                        <a:rPr kumimoji="1" lang="en-US" altLang="ja-JP" sz="800" b="0" i="0" u="none" strike="noStrike" kern="1200" baseline="0" dirty="0">
                          <a:solidFill>
                            <a:schemeClr val="tx1"/>
                          </a:solidFill>
                          <a:latin typeface="メイリオ" panose="020B0604030504040204" pitchFamily="50" charset="-128"/>
                          <a:ea typeface="メイリオ" panose="020B0604030504040204" pitchFamily="50" charset="-128"/>
                          <a:cs typeface="+mn-cs"/>
                        </a:rPr>
                        <a:t>Knowledge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Nothing</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Has knowledge based on training</a:t>
                      </a:r>
                    </a:p>
                  </a:txBody>
                  <a:tcPr marL="4677" marR="4677" marT="4677" marB="0">
                    <a:solidFill>
                      <a:srgbClr val="66FF33"/>
                    </a:solidFill>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4677" marR="4677" marT="4677"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4677" marR="4677" marT="4677"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4677" marR="4677" marT="4677" marB="0" anchor="ctr"/>
                </a:tc>
                <a:extLst>
                  <a:ext uri="{0D108BD9-81ED-4DB2-BD59-A6C34878D82A}">
                    <a16:rowId xmlns:a16="http://schemas.microsoft.com/office/drawing/2014/main" val="350832611"/>
                  </a:ext>
                </a:extLst>
              </a:tr>
              <a:tr h="312919">
                <a:tc>
                  <a:txBody>
                    <a:bodyPr/>
                    <a:lstStyle/>
                    <a:p>
                      <a:r>
                        <a:rPr kumimoji="1" lang="en-US" altLang="ja-JP" sz="800" b="0" i="0" u="none" strike="noStrike" kern="1200" baseline="0" dirty="0">
                          <a:solidFill>
                            <a:schemeClr val="tx1"/>
                          </a:solidFill>
                          <a:latin typeface="メイリオ" panose="020B0604030504040204" pitchFamily="50" charset="-128"/>
                          <a:ea typeface="メイリオ" panose="020B0604030504040204" pitchFamily="50" charset="-128"/>
                          <a:cs typeface="+mn-cs"/>
                        </a:rPr>
                        <a:t>Experience</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Nothing</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4677" marR="4677" marT="4677" marB="0" anchor="ct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Has such experience</a:t>
                      </a:r>
                    </a:p>
                  </a:txBody>
                  <a:tcPr marL="4677" marR="4677" marT="4677" marB="0" anchor="ct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Has such experience</a:t>
                      </a:r>
                    </a:p>
                  </a:txBody>
                  <a:tcPr marL="4677" marR="4677" marT="4677" marB="0" anchor="ctr"/>
                </a:tc>
                <a:tc>
                  <a:txBody>
                    <a:bodyPr/>
                    <a:lstStyle/>
                    <a:p>
                      <a:pPr algn="ctr"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Has such experience</a:t>
                      </a:r>
                    </a:p>
                  </a:txBody>
                  <a:tcPr marL="4677" marR="4677" marT="4677" marB="0" anchor="ctr"/>
                </a:tc>
                <a:extLst>
                  <a:ext uri="{0D108BD9-81ED-4DB2-BD59-A6C34878D82A}">
                    <a16:rowId xmlns:a16="http://schemas.microsoft.com/office/drawing/2014/main" val="922814414"/>
                  </a:ext>
                </a:extLst>
              </a:tr>
            </a:tbl>
          </a:graphicData>
        </a:graphic>
      </p:graphicFrame>
      <p:sp>
        <p:nvSpPr>
          <p:cNvPr id="17" name="タイトル 2">
            <a:extLst>
              <a:ext uri="{FF2B5EF4-FFF2-40B4-BE49-F238E27FC236}">
                <a16:creationId xmlns:a16="http://schemas.microsoft.com/office/drawing/2014/main" id="{103E6A67-6201-4AC7-98B8-C6D8179E7EE9}"/>
              </a:ext>
            </a:extLst>
          </p:cNvPr>
          <p:cNvSpPr txBox="1">
            <a:spLocks/>
          </p:cNvSpPr>
          <p:nvPr/>
        </p:nvSpPr>
        <p:spPr>
          <a:xfrm>
            <a:off x="539750" y="115888"/>
            <a:ext cx="7127875" cy="730250"/>
          </a:xfrm>
          <a:prstGeom prst="rect">
            <a:avLst/>
          </a:prstGeom>
        </p:spPr>
        <p:txBody>
          <a:bodyPr/>
          <a:lstStyle>
            <a:lvl1pPr algn="l" rtl="0" eaLnBrk="0" fontAlgn="base" hangingPunct="0">
              <a:spcBef>
                <a:spcPct val="0"/>
              </a:spcBef>
              <a:spcAft>
                <a:spcPct val="0"/>
              </a:spcAft>
              <a:defRPr kumimoji="1" sz="3600">
                <a:solidFill>
                  <a:schemeClr val="tx1"/>
                </a:solidFill>
                <a:latin typeface="メイリオ" panose="020B0604030504040204" pitchFamily="50" charset="-128"/>
                <a:ea typeface="+mj-ea"/>
                <a:cs typeface="+mj-cs"/>
              </a:defRPr>
            </a:lvl1pPr>
            <a:lvl2pPr algn="l" rtl="0" eaLnBrk="0" fontAlgn="base" hangingPunct="0">
              <a:spcBef>
                <a:spcPct val="0"/>
              </a:spcBef>
              <a:spcAft>
                <a:spcPct val="0"/>
              </a:spcAft>
              <a:defRPr kumimoji="1" sz="3600">
                <a:solidFill>
                  <a:srgbClr val="003399"/>
                </a:solidFill>
                <a:latin typeface="Arial" charset="0"/>
                <a:ea typeface="ＭＳ Ｐゴシック" charset="-128"/>
              </a:defRPr>
            </a:lvl2pPr>
            <a:lvl3pPr algn="l" rtl="0" eaLnBrk="0" fontAlgn="base" hangingPunct="0">
              <a:spcBef>
                <a:spcPct val="0"/>
              </a:spcBef>
              <a:spcAft>
                <a:spcPct val="0"/>
              </a:spcAft>
              <a:defRPr kumimoji="1" sz="3600">
                <a:solidFill>
                  <a:srgbClr val="003399"/>
                </a:solidFill>
                <a:latin typeface="Arial" charset="0"/>
                <a:ea typeface="ＭＳ Ｐゴシック" charset="-128"/>
              </a:defRPr>
            </a:lvl3pPr>
            <a:lvl4pPr algn="l" rtl="0" eaLnBrk="0" fontAlgn="base" hangingPunct="0">
              <a:spcBef>
                <a:spcPct val="0"/>
              </a:spcBef>
              <a:spcAft>
                <a:spcPct val="0"/>
              </a:spcAft>
              <a:defRPr kumimoji="1" sz="3600">
                <a:solidFill>
                  <a:srgbClr val="003399"/>
                </a:solidFill>
                <a:latin typeface="Arial" charset="0"/>
                <a:ea typeface="ＭＳ Ｐゴシック" charset="-128"/>
              </a:defRPr>
            </a:lvl4pPr>
            <a:lvl5pPr algn="l" rtl="0" eaLnBrk="0" fontAlgn="base" hangingPunct="0">
              <a:spcBef>
                <a:spcPct val="0"/>
              </a:spcBef>
              <a:spcAft>
                <a:spcPct val="0"/>
              </a:spcAft>
              <a:defRPr kumimoji="1" sz="3600">
                <a:solidFill>
                  <a:srgbClr val="003399"/>
                </a:solidFill>
                <a:latin typeface="Arial" charset="0"/>
                <a:ea typeface="ＭＳ Ｐゴシック" charset="-128"/>
              </a:defRPr>
            </a:lvl5pPr>
            <a:lvl6pPr marL="457200" algn="l" rtl="0" fontAlgn="base">
              <a:spcBef>
                <a:spcPct val="0"/>
              </a:spcBef>
              <a:spcAft>
                <a:spcPct val="0"/>
              </a:spcAft>
              <a:defRPr kumimoji="1" sz="3600">
                <a:solidFill>
                  <a:srgbClr val="003399"/>
                </a:solidFill>
                <a:latin typeface="Arial" charset="0"/>
                <a:ea typeface="ＭＳ Ｐゴシック" charset="-128"/>
              </a:defRPr>
            </a:lvl6pPr>
            <a:lvl7pPr marL="914400" algn="l" rtl="0" fontAlgn="base">
              <a:spcBef>
                <a:spcPct val="0"/>
              </a:spcBef>
              <a:spcAft>
                <a:spcPct val="0"/>
              </a:spcAft>
              <a:defRPr kumimoji="1" sz="3600">
                <a:solidFill>
                  <a:srgbClr val="003399"/>
                </a:solidFill>
                <a:latin typeface="Arial" charset="0"/>
                <a:ea typeface="ＭＳ Ｐゴシック" charset="-128"/>
              </a:defRPr>
            </a:lvl7pPr>
            <a:lvl8pPr marL="1371600" algn="l" rtl="0" fontAlgn="base">
              <a:spcBef>
                <a:spcPct val="0"/>
              </a:spcBef>
              <a:spcAft>
                <a:spcPct val="0"/>
              </a:spcAft>
              <a:defRPr kumimoji="1" sz="3600">
                <a:solidFill>
                  <a:srgbClr val="003399"/>
                </a:solidFill>
                <a:latin typeface="Arial" charset="0"/>
                <a:ea typeface="ＭＳ Ｐゴシック" charset="-128"/>
              </a:defRPr>
            </a:lvl8pPr>
            <a:lvl9pPr marL="1828800" algn="l" rtl="0" fontAlgn="base">
              <a:spcBef>
                <a:spcPct val="0"/>
              </a:spcBef>
              <a:spcAft>
                <a:spcPct val="0"/>
              </a:spcAft>
              <a:defRPr kumimoji="1" sz="3600">
                <a:solidFill>
                  <a:srgbClr val="003399"/>
                </a:solidFill>
                <a:latin typeface="Arial" charset="0"/>
                <a:ea typeface="ＭＳ Ｐゴシック" charset="-128"/>
              </a:defRPr>
            </a:lvl9pPr>
          </a:lstStyle>
          <a:p>
            <a:r>
              <a:rPr lang="en-US" altLang="ja-JP" kern="0" dirty="0"/>
              <a:t>2. Levels </a:t>
            </a:r>
            <a:endParaRPr lang="ja-JP" altLang="en-US" kern="0" dirty="0"/>
          </a:p>
        </p:txBody>
      </p:sp>
      <p:sp>
        <p:nvSpPr>
          <p:cNvPr id="19" name="コンテンツ プレースホルダー 3">
            <a:extLst>
              <a:ext uri="{FF2B5EF4-FFF2-40B4-BE49-F238E27FC236}">
                <a16:creationId xmlns:a16="http://schemas.microsoft.com/office/drawing/2014/main" id="{5A0EAA6F-F73B-451A-8500-713EA73132C7}"/>
              </a:ext>
            </a:extLst>
          </p:cNvPr>
          <p:cNvSpPr txBox="1">
            <a:spLocks/>
          </p:cNvSpPr>
          <p:nvPr/>
        </p:nvSpPr>
        <p:spPr>
          <a:xfrm>
            <a:off x="1928812" y="6478322"/>
            <a:ext cx="5059471" cy="128884"/>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pPr marL="255588" lvl="1" indent="0">
              <a:buNone/>
            </a:pPr>
            <a:r>
              <a:rPr lang="en-US" altLang="ja-JP" sz="1200" b="1" u="sng" dirty="0"/>
              <a:t>Figure 18. Mapping</a:t>
            </a:r>
            <a:r>
              <a:rPr lang="ja-JP" altLang="en-US" sz="1200" b="1" u="sng" dirty="0"/>
              <a:t> </a:t>
            </a:r>
            <a:r>
              <a:rPr lang="en-US" altLang="ja-JP" sz="1200" b="1" u="sng" dirty="0"/>
              <a:t>of</a:t>
            </a:r>
            <a:r>
              <a:rPr lang="ja-JP" altLang="en-US" sz="1200" b="1" u="sng" dirty="0"/>
              <a:t> </a:t>
            </a:r>
            <a:r>
              <a:rPr lang="en-US" altLang="ja-JP" sz="1200" b="1" u="sng" dirty="0"/>
              <a:t>Levels in SFIA</a:t>
            </a:r>
            <a:r>
              <a:rPr lang="ja-JP" altLang="en-US" sz="1200" b="1" u="sng" dirty="0"/>
              <a:t>  </a:t>
            </a:r>
            <a:r>
              <a:rPr lang="en-US" altLang="ja-JP" sz="1200" b="1" u="sng" dirty="0"/>
              <a:t>and </a:t>
            </a:r>
            <a:r>
              <a:rPr lang="en-US" altLang="ja-JP" sz="1200" b="1" u="sng" dirty="0" err="1"/>
              <a:t>iCD</a:t>
            </a:r>
            <a:r>
              <a:rPr lang="en-US" altLang="ja-JP" sz="1200" b="1" u="sng" dirty="0"/>
              <a:t> (detail)</a:t>
            </a:r>
          </a:p>
        </p:txBody>
      </p:sp>
      <p:sp>
        <p:nvSpPr>
          <p:cNvPr id="20" name="スライド番号プレースホルダー 1">
            <a:extLst>
              <a:ext uri="{FF2B5EF4-FFF2-40B4-BE49-F238E27FC236}">
                <a16:creationId xmlns:a16="http://schemas.microsoft.com/office/drawing/2014/main" id="{C4A5089D-FDF5-450F-8199-F885688D87D1}"/>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25</a:t>
            </a:fld>
            <a:endParaRPr lang="en-US" altLang="ja-JP" dirty="0">
              <a:solidFill>
                <a:srgbClr val="000000"/>
              </a:solidFill>
              <a:latin typeface="Arial" charset="0"/>
            </a:endParaRPr>
          </a:p>
        </p:txBody>
      </p:sp>
    </p:spTree>
    <p:extLst>
      <p:ext uri="{BB962C8B-B14F-4D97-AF65-F5344CB8AC3E}">
        <p14:creationId xmlns:p14="http://schemas.microsoft.com/office/powerpoint/2010/main" val="2264438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AA3CA0C-4AFF-4B4D-8727-E9A520CF064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400" b="0" i="0" u="none" strike="noStrike" kern="1200" cap="none" spc="0" normalizeH="0" baseline="0" noProof="0" dirty="0">
              <a:ln>
                <a:noFill/>
              </a:ln>
              <a:solidFill>
                <a:srgbClr val="000000"/>
              </a:solidFill>
              <a:effectLst/>
              <a:uLnTx/>
              <a:uFillTx/>
              <a:ea typeface="ＭＳ Ｐゴシック" charset="-128"/>
              <a:cs typeface="+mn-cs"/>
            </a:endParaRPr>
          </a:p>
        </p:txBody>
      </p:sp>
      <p:sp>
        <p:nvSpPr>
          <p:cNvPr id="18" name="フッター プレースホルダー 5">
            <a:extLst>
              <a:ext uri="{FF2B5EF4-FFF2-40B4-BE49-F238E27FC236}">
                <a16:creationId xmlns:a16="http://schemas.microsoft.com/office/drawing/2014/main" id="{A248C01A-223D-4D2F-B2A8-F69DB869F9F7}"/>
              </a:ext>
            </a:extLst>
          </p:cNvPr>
          <p:cNvSpPr>
            <a:spLocks noGrp="1"/>
          </p:cNvSpPr>
          <p:nvPr>
            <p:ph type="ftr" sz="quarter" idx="11"/>
          </p:nvPr>
        </p:nvSpPr>
        <p:spPr>
          <a:xfrm>
            <a:off x="3315283" y="6668508"/>
            <a:ext cx="3008711" cy="287338"/>
          </a:xfrm>
        </p:spPr>
        <p:txBody>
          <a:bodyPr/>
          <a:lstStyle/>
          <a:p>
            <a:pPr>
              <a:defRPr/>
            </a:pPr>
            <a:r>
              <a:rPr lang="en-US" altLang="ja-JP" sz="1000" dirty="0"/>
              <a:t>All  Rights Reserved, Copyright  © IPA 2018</a:t>
            </a:r>
          </a:p>
        </p:txBody>
      </p:sp>
      <p:sp>
        <p:nvSpPr>
          <p:cNvPr id="9" name="タイトル 2">
            <a:extLst>
              <a:ext uri="{FF2B5EF4-FFF2-40B4-BE49-F238E27FC236}">
                <a16:creationId xmlns:a16="http://schemas.microsoft.com/office/drawing/2014/main" id="{693B851B-75F4-4047-B60D-8384F7FFEAE6}"/>
              </a:ext>
            </a:extLst>
          </p:cNvPr>
          <p:cNvSpPr txBox="1">
            <a:spLocks/>
          </p:cNvSpPr>
          <p:nvPr/>
        </p:nvSpPr>
        <p:spPr>
          <a:xfrm>
            <a:off x="539750" y="115888"/>
            <a:ext cx="7127875" cy="730250"/>
          </a:xfrm>
          <a:prstGeom prst="rect">
            <a:avLst/>
          </a:prstGeom>
        </p:spPr>
        <p:txBody>
          <a:bodyPr/>
          <a:lstStyle>
            <a:lvl1pPr algn="l" rtl="0" eaLnBrk="0" fontAlgn="base" hangingPunct="0">
              <a:spcBef>
                <a:spcPct val="0"/>
              </a:spcBef>
              <a:spcAft>
                <a:spcPct val="0"/>
              </a:spcAft>
              <a:defRPr kumimoji="1" sz="3600">
                <a:solidFill>
                  <a:schemeClr val="tx1"/>
                </a:solidFill>
                <a:latin typeface="メイリオ" panose="020B0604030504040204" pitchFamily="50" charset="-128"/>
                <a:ea typeface="+mj-ea"/>
                <a:cs typeface="+mj-cs"/>
              </a:defRPr>
            </a:lvl1pPr>
            <a:lvl2pPr algn="l" rtl="0" eaLnBrk="0" fontAlgn="base" hangingPunct="0">
              <a:spcBef>
                <a:spcPct val="0"/>
              </a:spcBef>
              <a:spcAft>
                <a:spcPct val="0"/>
              </a:spcAft>
              <a:defRPr kumimoji="1" sz="3600">
                <a:solidFill>
                  <a:srgbClr val="003399"/>
                </a:solidFill>
                <a:latin typeface="Arial" charset="0"/>
                <a:ea typeface="ＭＳ Ｐゴシック" charset="-128"/>
              </a:defRPr>
            </a:lvl2pPr>
            <a:lvl3pPr algn="l" rtl="0" eaLnBrk="0" fontAlgn="base" hangingPunct="0">
              <a:spcBef>
                <a:spcPct val="0"/>
              </a:spcBef>
              <a:spcAft>
                <a:spcPct val="0"/>
              </a:spcAft>
              <a:defRPr kumimoji="1" sz="3600">
                <a:solidFill>
                  <a:srgbClr val="003399"/>
                </a:solidFill>
                <a:latin typeface="Arial" charset="0"/>
                <a:ea typeface="ＭＳ Ｐゴシック" charset="-128"/>
              </a:defRPr>
            </a:lvl3pPr>
            <a:lvl4pPr algn="l" rtl="0" eaLnBrk="0" fontAlgn="base" hangingPunct="0">
              <a:spcBef>
                <a:spcPct val="0"/>
              </a:spcBef>
              <a:spcAft>
                <a:spcPct val="0"/>
              </a:spcAft>
              <a:defRPr kumimoji="1" sz="3600">
                <a:solidFill>
                  <a:srgbClr val="003399"/>
                </a:solidFill>
                <a:latin typeface="Arial" charset="0"/>
                <a:ea typeface="ＭＳ Ｐゴシック" charset="-128"/>
              </a:defRPr>
            </a:lvl4pPr>
            <a:lvl5pPr algn="l" rtl="0" eaLnBrk="0" fontAlgn="base" hangingPunct="0">
              <a:spcBef>
                <a:spcPct val="0"/>
              </a:spcBef>
              <a:spcAft>
                <a:spcPct val="0"/>
              </a:spcAft>
              <a:defRPr kumimoji="1" sz="3600">
                <a:solidFill>
                  <a:srgbClr val="003399"/>
                </a:solidFill>
                <a:latin typeface="Arial" charset="0"/>
                <a:ea typeface="ＭＳ Ｐゴシック" charset="-128"/>
              </a:defRPr>
            </a:lvl5pPr>
            <a:lvl6pPr marL="457200" algn="l" rtl="0" fontAlgn="base">
              <a:spcBef>
                <a:spcPct val="0"/>
              </a:spcBef>
              <a:spcAft>
                <a:spcPct val="0"/>
              </a:spcAft>
              <a:defRPr kumimoji="1" sz="3600">
                <a:solidFill>
                  <a:srgbClr val="003399"/>
                </a:solidFill>
                <a:latin typeface="Arial" charset="0"/>
                <a:ea typeface="ＭＳ Ｐゴシック" charset="-128"/>
              </a:defRPr>
            </a:lvl6pPr>
            <a:lvl7pPr marL="914400" algn="l" rtl="0" fontAlgn="base">
              <a:spcBef>
                <a:spcPct val="0"/>
              </a:spcBef>
              <a:spcAft>
                <a:spcPct val="0"/>
              </a:spcAft>
              <a:defRPr kumimoji="1" sz="3600">
                <a:solidFill>
                  <a:srgbClr val="003399"/>
                </a:solidFill>
                <a:latin typeface="Arial" charset="0"/>
                <a:ea typeface="ＭＳ Ｐゴシック" charset="-128"/>
              </a:defRPr>
            </a:lvl7pPr>
            <a:lvl8pPr marL="1371600" algn="l" rtl="0" fontAlgn="base">
              <a:spcBef>
                <a:spcPct val="0"/>
              </a:spcBef>
              <a:spcAft>
                <a:spcPct val="0"/>
              </a:spcAft>
              <a:defRPr kumimoji="1" sz="3600">
                <a:solidFill>
                  <a:srgbClr val="003399"/>
                </a:solidFill>
                <a:latin typeface="Arial" charset="0"/>
                <a:ea typeface="ＭＳ Ｐゴシック" charset="-128"/>
              </a:defRPr>
            </a:lvl8pPr>
            <a:lvl9pPr marL="1828800" algn="l" rtl="0" fontAlgn="base">
              <a:spcBef>
                <a:spcPct val="0"/>
              </a:spcBef>
              <a:spcAft>
                <a:spcPct val="0"/>
              </a:spcAft>
              <a:defRPr kumimoji="1" sz="3600">
                <a:solidFill>
                  <a:srgbClr val="003399"/>
                </a:solidFill>
                <a:latin typeface="Arial" charset="0"/>
                <a:ea typeface="ＭＳ Ｐゴシック" charset="-128"/>
              </a:defRPr>
            </a:lvl9pPr>
          </a:lstStyle>
          <a:p>
            <a:r>
              <a:rPr lang="en-US" altLang="ja-JP" kern="0"/>
              <a:t>2. Levels </a:t>
            </a:r>
            <a:endParaRPr lang="ja-JP" altLang="en-US" kern="0" dirty="0"/>
          </a:p>
        </p:txBody>
      </p:sp>
      <p:pic>
        <p:nvPicPr>
          <p:cNvPr id="11" name="図 10">
            <a:extLst>
              <a:ext uri="{FF2B5EF4-FFF2-40B4-BE49-F238E27FC236}">
                <a16:creationId xmlns:a16="http://schemas.microsoft.com/office/drawing/2014/main" id="{04C5D31B-A2E3-4615-9D19-01D02D4CAEE5}"/>
              </a:ext>
            </a:extLst>
          </p:cNvPr>
          <p:cNvPicPr>
            <a:picLocks noChangeAspect="1"/>
          </p:cNvPicPr>
          <p:nvPr/>
        </p:nvPicPr>
        <p:blipFill rotWithShape="1">
          <a:blip r:embed="rId2"/>
          <a:srcRect l="13847" t="18694" r="51648" b="26801"/>
          <a:stretch/>
        </p:blipFill>
        <p:spPr>
          <a:xfrm>
            <a:off x="450432" y="2034535"/>
            <a:ext cx="3155183" cy="2803490"/>
          </a:xfrm>
          <a:prstGeom prst="rect">
            <a:avLst/>
          </a:prstGeom>
        </p:spPr>
      </p:pic>
      <p:sp>
        <p:nvSpPr>
          <p:cNvPr id="12" name="テキスト ボックス 11">
            <a:extLst>
              <a:ext uri="{FF2B5EF4-FFF2-40B4-BE49-F238E27FC236}">
                <a16:creationId xmlns:a16="http://schemas.microsoft.com/office/drawing/2014/main" id="{32A87E62-BD9F-4162-AB89-C66F1EFFBA33}"/>
              </a:ext>
            </a:extLst>
          </p:cNvPr>
          <p:cNvSpPr txBox="1"/>
          <p:nvPr/>
        </p:nvSpPr>
        <p:spPr>
          <a:xfrm>
            <a:off x="531712" y="4814806"/>
            <a:ext cx="3155183" cy="276999"/>
          </a:xfrm>
          <a:prstGeom prst="rect">
            <a:avLst/>
          </a:prstGeom>
          <a:noFill/>
        </p:spPr>
        <p:txBody>
          <a:bodyPr wrap="square" rtlCol="0">
            <a:spAutoFit/>
          </a:bodyPr>
          <a:lstStyle/>
          <a:p>
            <a:r>
              <a:rPr lang="en-US" altLang="ja-JP" sz="1200" b="1" dirty="0"/>
              <a:t>SFIA’s seven levels of responsibility</a:t>
            </a:r>
            <a:endParaRPr kumimoji="1" lang="ja-JP" altLang="en-US" sz="1200" b="1" dirty="0"/>
          </a:p>
        </p:txBody>
      </p:sp>
      <p:graphicFrame>
        <p:nvGraphicFramePr>
          <p:cNvPr id="13" name="表 12">
            <a:extLst>
              <a:ext uri="{FF2B5EF4-FFF2-40B4-BE49-F238E27FC236}">
                <a16:creationId xmlns:a16="http://schemas.microsoft.com/office/drawing/2014/main" id="{896DFD19-633F-46C4-9CA4-83042869E19E}"/>
              </a:ext>
            </a:extLst>
          </p:cNvPr>
          <p:cNvGraphicFramePr>
            <a:graphicFrameLocks noGrp="1"/>
          </p:cNvGraphicFramePr>
          <p:nvPr>
            <p:extLst>
              <p:ext uri="{D42A27DB-BD31-4B8C-83A1-F6EECF244321}">
                <p14:modId xmlns:p14="http://schemas.microsoft.com/office/powerpoint/2010/main" val="700914338"/>
              </p:ext>
            </p:extLst>
          </p:nvPr>
        </p:nvGraphicFramePr>
        <p:xfrm>
          <a:off x="4358948" y="2090284"/>
          <a:ext cx="4103629" cy="2873239"/>
        </p:xfrm>
        <a:graphic>
          <a:graphicData uri="http://schemas.openxmlformats.org/drawingml/2006/table">
            <a:tbl>
              <a:tblPr firstRow="1" bandRow="1">
                <a:tableStyleId>{5940675A-B579-460E-94D1-54222C63F5DA}</a:tableStyleId>
              </a:tblPr>
              <a:tblGrid>
                <a:gridCol w="557790">
                  <a:extLst>
                    <a:ext uri="{9D8B030D-6E8A-4147-A177-3AD203B41FA5}">
                      <a16:colId xmlns:a16="http://schemas.microsoft.com/office/drawing/2014/main" val="490974757"/>
                    </a:ext>
                  </a:extLst>
                </a:gridCol>
                <a:gridCol w="3545839">
                  <a:extLst>
                    <a:ext uri="{9D8B030D-6E8A-4147-A177-3AD203B41FA5}">
                      <a16:colId xmlns:a16="http://schemas.microsoft.com/office/drawing/2014/main" val="156090081"/>
                    </a:ext>
                  </a:extLst>
                </a:gridCol>
              </a:tblGrid>
              <a:tr h="1076960">
                <a:tc>
                  <a:txBody>
                    <a:bodyPr/>
                    <a:lstStyle/>
                    <a:p>
                      <a:r>
                        <a:rPr kumimoji="1" lang="en-US" altLang="ja-JP" sz="800" b="0" dirty="0">
                          <a:latin typeface="メイリオ" panose="020B0604030504040204" pitchFamily="50" charset="-128"/>
                          <a:ea typeface="メイリオ" panose="020B0604030504040204" pitchFamily="50" charset="-128"/>
                        </a:rPr>
                        <a:t>L4</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a:latin typeface="メイリオ" panose="020B0604030504040204" pitchFamily="50" charset="-128"/>
                          <a:ea typeface="メイリオ" panose="020B0604030504040204" pitchFamily="50" charset="-128"/>
                        </a:rPr>
                        <a:t>Can instruct others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or has  such experience</a:t>
                      </a:r>
                    </a:p>
                  </a:txBody>
                  <a:tcPr/>
                </a:tc>
                <a:extLst>
                  <a:ext uri="{0D108BD9-81ED-4DB2-BD59-A6C34878D82A}">
                    <a16:rowId xmlns:a16="http://schemas.microsoft.com/office/drawing/2014/main" val="4203146136"/>
                  </a:ext>
                </a:extLst>
              </a:tr>
              <a:tr h="731520">
                <a:tc>
                  <a:txBody>
                    <a:bodyPr/>
                    <a:lstStyle/>
                    <a:p>
                      <a:r>
                        <a:rPr kumimoji="1" lang="en-US" altLang="ja-JP" sz="800" b="0" dirty="0">
                          <a:latin typeface="メイリオ" panose="020B0604030504040204" pitchFamily="50" charset="-128"/>
                          <a:ea typeface="メイリオ" panose="020B0604030504040204" pitchFamily="50" charset="-128"/>
                        </a:rPr>
                        <a:t>L3</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Can carry out independently or has  such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p>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222994664"/>
                  </a:ext>
                </a:extLst>
              </a:tr>
              <a:tr h="345440">
                <a:tc>
                  <a:txBody>
                    <a:bodyPr/>
                    <a:lstStyle/>
                    <a:p>
                      <a:r>
                        <a:rPr kumimoji="1" lang="en-US" altLang="ja-JP" sz="800" b="0" dirty="0">
                          <a:latin typeface="メイリオ" panose="020B0604030504040204" pitchFamily="50" charset="-128"/>
                          <a:ea typeface="メイリオ" panose="020B0604030504040204" pitchFamily="50" charset="-128"/>
                        </a:rPr>
                        <a:t>L2</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rPr>
                        <a:t>Can carry out with support or has  such experience</a:t>
                      </a:r>
                    </a:p>
                  </a:txBody>
                  <a:tcPr/>
                </a:tc>
                <a:extLst>
                  <a:ext uri="{0D108BD9-81ED-4DB2-BD59-A6C34878D82A}">
                    <a16:rowId xmlns:a16="http://schemas.microsoft.com/office/drawing/2014/main" val="350832611"/>
                  </a:ext>
                </a:extLst>
              </a:tr>
              <a:tr h="406400">
                <a:tc>
                  <a:txBody>
                    <a:bodyPr/>
                    <a:lstStyle/>
                    <a:p>
                      <a:r>
                        <a:rPr kumimoji="1" lang="en-US" altLang="ja-JP" sz="800" b="0" dirty="0">
                          <a:latin typeface="メイリオ" panose="020B0604030504040204" pitchFamily="50" charset="-128"/>
                          <a:ea typeface="メイリオ" panose="020B0604030504040204" pitchFamily="50" charset="-128"/>
                        </a:rPr>
                        <a:t>L1</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Has knowledge based on training</a:t>
                      </a:r>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922814414"/>
                  </a:ext>
                </a:extLst>
              </a:tr>
              <a:tr h="312919">
                <a:tc>
                  <a:txBody>
                    <a:bodyPr/>
                    <a:lstStyle/>
                    <a:p>
                      <a:r>
                        <a:rPr kumimoji="1" lang="en-US" altLang="ja-JP" sz="800" b="0" dirty="0">
                          <a:latin typeface="メイリオ" panose="020B0604030504040204" pitchFamily="50" charset="-128"/>
                          <a:ea typeface="メイリオ" panose="020B0604030504040204" pitchFamily="50" charset="-128"/>
                        </a:rPr>
                        <a:t>L0</a:t>
                      </a:r>
                      <a:endParaRPr kumimoji="1" lang="ja-JP" altLang="en-US" sz="800" b="0" dirty="0">
                        <a:latin typeface="メイリオ" panose="020B0604030504040204" pitchFamily="50" charset="-128"/>
                        <a:ea typeface="メイリオ" panose="020B0604030504040204" pitchFamily="50" charset="-128"/>
                      </a:endParaRPr>
                    </a:p>
                  </a:txBody>
                  <a:tcPr/>
                </a:tc>
                <a:tc>
                  <a:txBody>
                    <a:bodyPr/>
                    <a:lstStyle/>
                    <a:p>
                      <a:r>
                        <a:rPr kumimoji="1" lang="en-US" altLang="ja-JP" sz="800" b="0" dirty="0">
                          <a:latin typeface="メイリオ" panose="020B0604030504040204" pitchFamily="50" charset="-128"/>
                          <a:ea typeface="メイリオ" panose="020B0604030504040204" pitchFamily="50" charset="-128"/>
                        </a:rPr>
                        <a:t>No knowledge or experience</a:t>
                      </a:r>
                      <a:endParaRPr kumimoji="1" lang="ja-JP" altLang="en-US" sz="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478736742"/>
                  </a:ext>
                </a:extLst>
              </a:tr>
            </a:tbl>
          </a:graphicData>
        </a:graphic>
      </p:graphicFrame>
      <p:sp>
        <p:nvSpPr>
          <p:cNvPr id="14" name="テキスト ボックス 13">
            <a:extLst>
              <a:ext uri="{FF2B5EF4-FFF2-40B4-BE49-F238E27FC236}">
                <a16:creationId xmlns:a16="http://schemas.microsoft.com/office/drawing/2014/main" id="{FF54022E-48E5-4089-84AD-F6D53CFB6A22}"/>
              </a:ext>
            </a:extLst>
          </p:cNvPr>
          <p:cNvSpPr txBox="1"/>
          <p:nvPr/>
        </p:nvSpPr>
        <p:spPr>
          <a:xfrm>
            <a:off x="4450693" y="4979082"/>
            <a:ext cx="3519213" cy="461665"/>
          </a:xfrm>
          <a:prstGeom prst="rect">
            <a:avLst/>
          </a:prstGeom>
          <a:noFill/>
        </p:spPr>
        <p:txBody>
          <a:bodyPr wrap="square" rtlCol="0">
            <a:spAutoFit/>
          </a:bodyPr>
          <a:lstStyle/>
          <a:p>
            <a:r>
              <a:rPr kumimoji="1" lang="en-US" altLang="ja-JP" sz="1200" b="1" dirty="0" err="1"/>
              <a:t>iCD</a:t>
            </a:r>
            <a:r>
              <a:rPr kumimoji="1" lang="en-US" altLang="ja-JP" sz="1200" b="1" dirty="0"/>
              <a:t> - </a:t>
            </a:r>
            <a:r>
              <a:rPr lang="ja-JP" altLang="ja-JP" sz="1200" b="1" dirty="0"/>
              <a:t>Examples of Task Assessment Diagnostic Level and Diagnostic Criteria</a:t>
            </a:r>
            <a:endParaRPr kumimoji="1" lang="ja-JP" altLang="en-US" sz="1200" b="1" dirty="0"/>
          </a:p>
        </p:txBody>
      </p:sp>
      <p:cxnSp>
        <p:nvCxnSpPr>
          <p:cNvPr id="6" name="直線コネクタ 5">
            <a:extLst>
              <a:ext uri="{FF2B5EF4-FFF2-40B4-BE49-F238E27FC236}">
                <a16:creationId xmlns:a16="http://schemas.microsoft.com/office/drawing/2014/main" id="{9A69D052-755E-4FE7-A7B9-CFB0D9AF1C56}"/>
              </a:ext>
            </a:extLst>
          </p:cNvPr>
          <p:cNvCxnSpPr/>
          <p:nvPr/>
        </p:nvCxnSpPr>
        <p:spPr>
          <a:xfrm>
            <a:off x="3686895" y="2090284"/>
            <a:ext cx="5396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5BBE4D7-AC51-4951-A523-E30DF1ECCA6A}"/>
              </a:ext>
            </a:extLst>
          </p:cNvPr>
          <p:cNvCxnSpPr/>
          <p:nvPr/>
        </p:nvCxnSpPr>
        <p:spPr>
          <a:xfrm>
            <a:off x="3686895" y="3197724"/>
            <a:ext cx="5396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13EB5EBA-2A46-4477-BB12-940D2D91E737}"/>
              </a:ext>
            </a:extLst>
          </p:cNvPr>
          <p:cNvCxnSpPr/>
          <p:nvPr/>
        </p:nvCxnSpPr>
        <p:spPr>
          <a:xfrm>
            <a:off x="3686895" y="3939404"/>
            <a:ext cx="5396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E4187F7D-AA25-4F2B-8C1D-3D798E8BA2CA}"/>
              </a:ext>
            </a:extLst>
          </p:cNvPr>
          <p:cNvCxnSpPr/>
          <p:nvPr/>
        </p:nvCxnSpPr>
        <p:spPr>
          <a:xfrm>
            <a:off x="3686895" y="4681084"/>
            <a:ext cx="5396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41ABA4A0-4C71-4F40-8D88-A4F7DF154D64}"/>
              </a:ext>
            </a:extLst>
          </p:cNvPr>
          <p:cNvCxnSpPr/>
          <p:nvPr/>
        </p:nvCxnSpPr>
        <p:spPr>
          <a:xfrm>
            <a:off x="3686895" y="4244204"/>
            <a:ext cx="53966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CC2CF057-1E9F-4209-9019-AF92F8DD65E9}"/>
              </a:ext>
            </a:extLst>
          </p:cNvPr>
          <p:cNvSpPr txBox="1"/>
          <p:nvPr/>
        </p:nvSpPr>
        <p:spPr>
          <a:xfrm>
            <a:off x="1856421" y="5663178"/>
            <a:ext cx="5188544" cy="276999"/>
          </a:xfrm>
          <a:prstGeom prst="rect">
            <a:avLst/>
          </a:prstGeom>
          <a:noFill/>
        </p:spPr>
        <p:txBody>
          <a:bodyPr wrap="square" rtlCol="0">
            <a:spAutoFit/>
          </a:bodyPr>
          <a:lstStyle/>
          <a:p>
            <a:pPr algn="ctr"/>
            <a:r>
              <a:rPr lang="en-US" altLang="ja-JP" sz="1200" b="1" u="sng" dirty="0"/>
              <a:t>Figure 19. Mapping of </a:t>
            </a:r>
            <a:r>
              <a:rPr lang="en-US" altLang="ja-JP" sz="1200" b="1" u="sng" dirty="0">
                <a:ea typeface="メイリオ" panose="020B0604030504040204" pitchFamily="50" charset="-128"/>
              </a:rPr>
              <a:t>Levels </a:t>
            </a:r>
            <a:r>
              <a:rPr lang="en-US" altLang="ja-JP" sz="1200" b="1" u="sng" dirty="0"/>
              <a:t>in SFIA and </a:t>
            </a:r>
            <a:r>
              <a:rPr lang="en-US" altLang="ja-JP" sz="1200" b="1" u="sng" dirty="0" err="1"/>
              <a:t>iCD</a:t>
            </a:r>
            <a:r>
              <a:rPr lang="en-US" altLang="ja-JP" sz="1200" b="1" u="sng" dirty="0"/>
              <a:t> (summary)</a:t>
            </a:r>
            <a:endParaRPr kumimoji="1" lang="ja-JP" altLang="en-US" sz="1200" b="1" u="sng" dirty="0"/>
          </a:p>
        </p:txBody>
      </p:sp>
    </p:spTree>
    <p:extLst>
      <p:ext uri="{BB962C8B-B14F-4D97-AF65-F5344CB8AC3E}">
        <p14:creationId xmlns:p14="http://schemas.microsoft.com/office/powerpoint/2010/main" val="4120879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1EF20A2-ECA5-4A35-B5A4-C0D096846475}"/>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9025CA8-7E45-4171-9260-13D6BCC7D830}" type="slidenum">
              <a:rPr kumimoji="1" lang="en-US" altLang="ja-JP" sz="1400" b="0" i="0" u="none" strike="noStrike" kern="1200" cap="none" spc="0" normalizeH="0" baseline="0" noProof="0" smtClean="0">
                <a:ln>
                  <a:noFill/>
                </a:ln>
                <a:solidFill>
                  <a:srgbClr val="000000"/>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4" name="コンテンツ プレースホルダー 3">
            <a:extLst>
              <a:ext uri="{FF2B5EF4-FFF2-40B4-BE49-F238E27FC236}">
                <a16:creationId xmlns:a16="http://schemas.microsoft.com/office/drawing/2014/main" id="{62B5256A-B7B7-4CFF-ABAF-2B922FE2C69A}"/>
              </a:ext>
            </a:extLst>
          </p:cNvPr>
          <p:cNvSpPr>
            <a:spLocks noGrp="1"/>
          </p:cNvSpPr>
          <p:nvPr>
            <p:ph idx="1"/>
          </p:nvPr>
        </p:nvSpPr>
        <p:spPr>
          <a:xfrm>
            <a:off x="3382027" y="3429000"/>
            <a:ext cx="2843408" cy="744279"/>
          </a:xfrm>
        </p:spPr>
        <p:txBody>
          <a:bodyPr/>
          <a:lstStyle/>
          <a:p>
            <a:pPr marL="0" lvl="2" indent="0" algn="ctr">
              <a:buNone/>
            </a:pPr>
            <a:r>
              <a:rPr lang="en-US" altLang="ja-JP" sz="2400" dirty="0">
                <a:ea typeface="メイリオ" panose="020B0604030504040204" pitchFamily="50" charset="-128"/>
              </a:rPr>
              <a:t>END</a:t>
            </a:r>
          </a:p>
        </p:txBody>
      </p:sp>
    </p:spTree>
    <p:extLst>
      <p:ext uri="{BB962C8B-B14F-4D97-AF65-F5344CB8AC3E}">
        <p14:creationId xmlns:p14="http://schemas.microsoft.com/office/powerpoint/2010/main" val="3059873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147538" y="6544708"/>
            <a:ext cx="466836" cy="287338"/>
          </a:xfrm>
        </p:spPr>
        <p:txBody>
          <a:bodyPr/>
          <a:lstStyle/>
          <a:p>
            <a:pPr>
              <a:defRPr/>
            </a:pPr>
            <a:fld id="{99025CA8-7E45-4171-9260-13D6BCC7D830}" type="slidenum">
              <a:rPr lang="en-US" altLang="ja-JP" smtClean="0"/>
              <a:pPr>
                <a:defRPr/>
              </a:pPr>
              <a:t>3</a:t>
            </a:fld>
            <a:endParaRPr lang="en-US" altLang="ja-JP" dirty="0"/>
          </a:p>
        </p:txBody>
      </p:sp>
      <p:sp>
        <p:nvSpPr>
          <p:cNvPr id="6" name="フッター プレースホルダー 5">
            <a:extLst>
              <a:ext uri="{FF2B5EF4-FFF2-40B4-BE49-F238E27FC236}">
                <a16:creationId xmlns:a16="http://schemas.microsoft.com/office/drawing/2014/main" id="{C649ACB0-ACAE-4543-AAFD-3E81074FCBCF}"/>
              </a:ext>
            </a:extLst>
          </p:cNvPr>
          <p:cNvSpPr>
            <a:spLocks noGrp="1"/>
          </p:cNvSpPr>
          <p:nvPr>
            <p:ph type="ftr" sz="quarter" idx="11"/>
          </p:nvPr>
        </p:nvSpPr>
        <p:spPr>
          <a:xfrm>
            <a:off x="2991848" y="6573382"/>
            <a:ext cx="3122438" cy="287338"/>
          </a:xfrm>
        </p:spPr>
        <p:txBody>
          <a:bodyPr/>
          <a:lstStyle/>
          <a:p>
            <a:pPr>
              <a:defRPr/>
            </a:pPr>
            <a:r>
              <a:rPr lang="en-US" altLang="ja-JP" sz="1000" dirty="0"/>
              <a:t>All  Rights Reserved, Copyright  © IPA 2019</a:t>
            </a:r>
          </a:p>
        </p:txBody>
      </p:sp>
      <p:sp>
        <p:nvSpPr>
          <p:cNvPr id="8" name="正方形/長方形 7">
            <a:extLst>
              <a:ext uri="{FF2B5EF4-FFF2-40B4-BE49-F238E27FC236}">
                <a16:creationId xmlns:a16="http://schemas.microsoft.com/office/drawing/2014/main" id="{CBE3D338-E1D5-4985-9B03-08F34BA9268D}"/>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1" name="コンテンツ プレースホルダー 3">
            <a:extLst>
              <a:ext uri="{FF2B5EF4-FFF2-40B4-BE49-F238E27FC236}">
                <a16:creationId xmlns:a16="http://schemas.microsoft.com/office/drawing/2014/main" id="{89376D4C-DB49-4D43-81CE-934EC3BA7206}"/>
              </a:ext>
            </a:extLst>
          </p:cNvPr>
          <p:cNvSpPr txBox="1">
            <a:spLocks/>
          </p:cNvSpPr>
          <p:nvPr/>
        </p:nvSpPr>
        <p:spPr>
          <a:xfrm>
            <a:off x="392653" y="1006135"/>
            <a:ext cx="8305571" cy="2166272"/>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r>
              <a:rPr lang="en-US" altLang="ja-JP" sz="1800" kern="0" dirty="0"/>
              <a:t>Method for mapping </a:t>
            </a:r>
            <a:r>
              <a:rPr lang="en-US" altLang="ja-JP" sz="1800" dirty="0"/>
              <a:t>of SFIA Skills and </a:t>
            </a:r>
            <a:r>
              <a:rPr lang="en-US" altLang="ja-JP" sz="1800" dirty="0" err="1"/>
              <a:t>iCD</a:t>
            </a:r>
            <a:r>
              <a:rPr lang="en-US" altLang="ja-JP" sz="1800" dirty="0"/>
              <a:t> Tasks </a:t>
            </a:r>
          </a:p>
          <a:p>
            <a:pPr lvl="1"/>
            <a:r>
              <a:rPr lang="en-US" altLang="ja-JP" sz="1600" dirty="0"/>
              <a:t>SFIA</a:t>
            </a:r>
          </a:p>
          <a:p>
            <a:pPr lvl="2"/>
            <a:r>
              <a:rPr lang="en-US" altLang="ja-JP" sz="1400" dirty="0"/>
              <a:t>There are 5 categories,  16 subcategories and 102 skills as shown in Table 1.</a:t>
            </a:r>
          </a:p>
          <a:p>
            <a:pPr lvl="1"/>
            <a:r>
              <a:rPr lang="en-US" altLang="ja-JP" sz="1600" dirty="0" err="1"/>
              <a:t>iCD</a:t>
            </a:r>
            <a:r>
              <a:rPr lang="en-US" altLang="ja-JP" sz="1600" dirty="0"/>
              <a:t> task dictionary</a:t>
            </a:r>
          </a:p>
          <a:p>
            <a:pPr lvl="2"/>
            <a:r>
              <a:rPr lang="en-US" altLang="ja-JP" sz="1400" dirty="0"/>
              <a:t>There are 7 task groups and </a:t>
            </a:r>
            <a:r>
              <a:rPr lang="en-US" altLang="ja-JP" sz="1400" kern="0" dirty="0"/>
              <a:t>50 </a:t>
            </a:r>
            <a:r>
              <a:rPr lang="en-US" altLang="ja-JP" sz="1400" kern="0" dirty="0" err="1"/>
              <a:t>iCD</a:t>
            </a:r>
            <a:r>
              <a:rPr lang="en-US" altLang="ja-JP" sz="1400" kern="0" dirty="0"/>
              <a:t> task major categories as shown in Table 2.</a:t>
            </a:r>
            <a:endParaRPr lang="en-US" altLang="ja-JP" sz="1400" dirty="0"/>
          </a:p>
          <a:p>
            <a:pPr lvl="1"/>
            <a:r>
              <a:rPr lang="en-US" altLang="ja-JP" sz="1600" dirty="0"/>
              <a:t>Method for mapping</a:t>
            </a:r>
          </a:p>
          <a:p>
            <a:pPr lvl="2"/>
            <a:r>
              <a:rPr lang="en-US" altLang="ja-JP" sz="1400" dirty="0"/>
              <a:t>For each combination of a SFIA skill and an </a:t>
            </a:r>
            <a:r>
              <a:rPr lang="en-US" altLang="ja-JP" sz="1400" kern="0" dirty="0" err="1"/>
              <a:t>iCD</a:t>
            </a:r>
            <a:r>
              <a:rPr lang="en-US" altLang="ja-JP" sz="1400" kern="0" dirty="0"/>
              <a:t> task major category, whether there is a relevance or not is studied.</a:t>
            </a:r>
            <a:endParaRPr lang="en-US" altLang="ja-JP" sz="1400" dirty="0"/>
          </a:p>
          <a:p>
            <a:pPr marL="666750" lvl="3" indent="0">
              <a:buNone/>
            </a:pPr>
            <a:endParaRPr lang="en-US" altLang="ja-JP" sz="1200" kern="0" dirty="0"/>
          </a:p>
        </p:txBody>
      </p:sp>
      <p:sp>
        <p:nvSpPr>
          <p:cNvPr id="26" name="正方形/長方形 25">
            <a:extLst>
              <a:ext uri="{FF2B5EF4-FFF2-40B4-BE49-F238E27FC236}">
                <a16:creationId xmlns:a16="http://schemas.microsoft.com/office/drawing/2014/main" id="{1506C505-62CD-4CB6-9760-EDBEF7A0049A}"/>
              </a:ext>
            </a:extLst>
          </p:cNvPr>
          <p:cNvSpPr/>
          <p:nvPr/>
        </p:nvSpPr>
        <p:spPr>
          <a:xfrm>
            <a:off x="583017" y="3944627"/>
            <a:ext cx="2092742" cy="2873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Strategy and architecture</a:t>
            </a:r>
            <a:endParaRPr kumimoji="1" lang="ja-JP" altLang="en-US" sz="1000" dirty="0">
              <a:solidFill>
                <a:schemeClr val="bg1"/>
              </a:solidFill>
            </a:endParaRPr>
          </a:p>
        </p:txBody>
      </p:sp>
      <p:sp>
        <p:nvSpPr>
          <p:cNvPr id="27" name="正方形/長方形 26">
            <a:extLst>
              <a:ext uri="{FF2B5EF4-FFF2-40B4-BE49-F238E27FC236}">
                <a16:creationId xmlns:a16="http://schemas.microsoft.com/office/drawing/2014/main" id="{67483594-DBCC-449F-89CC-014E0ACFED00}"/>
              </a:ext>
            </a:extLst>
          </p:cNvPr>
          <p:cNvSpPr/>
          <p:nvPr/>
        </p:nvSpPr>
        <p:spPr>
          <a:xfrm>
            <a:off x="583896" y="4253490"/>
            <a:ext cx="2092742" cy="287337"/>
          </a:xfrm>
          <a:prstGeom prst="rect">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Change and transformation</a:t>
            </a:r>
            <a:endParaRPr kumimoji="1" lang="ja-JP" altLang="en-US" sz="1000" dirty="0">
              <a:solidFill>
                <a:schemeClr val="bg1"/>
              </a:solidFill>
            </a:endParaRPr>
          </a:p>
        </p:txBody>
      </p:sp>
      <p:sp>
        <p:nvSpPr>
          <p:cNvPr id="28" name="正方形/長方形 27">
            <a:extLst>
              <a:ext uri="{FF2B5EF4-FFF2-40B4-BE49-F238E27FC236}">
                <a16:creationId xmlns:a16="http://schemas.microsoft.com/office/drawing/2014/main" id="{C72E6546-1AEB-4972-BD53-6D1E032F23D3}"/>
              </a:ext>
            </a:extLst>
          </p:cNvPr>
          <p:cNvSpPr/>
          <p:nvPr/>
        </p:nvSpPr>
        <p:spPr>
          <a:xfrm>
            <a:off x="584775" y="4562353"/>
            <a:ext cx="2092742" cy="28733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 and implementation</a:t>
            </a:r>
            <a:endParaRPr kumimoji="1" lang="ja-JP" altLang="en-US" sz="1000" dirty="0">
              <a:solidFill>
                <a:schemeClr val="tx1"/>
              </a:solidFill>
            </a:endParaRPr>
          </a:p>
        </p:txBody>
      </p:sp>
      <p:sp>
        <p:nvSpPr>
          <p:cNvPr id="29" name="正方形/長方形 28">
            <a:extLst>
              <a:ext uri="{FF2B5EF4-FFF2-40B4-BE49-F238E27FC236}">
                <a16:creationId xmlns:a16="http://schemas.microsoft.com/office/drawing/2014/main" id="{D98F10DE-49B8-4ACF-90C6-21C7AAD4E18E}"/>
              </a:ext>
            </a:extLst>
          </p:cNvPr>
          <p:cNvSpPr/>
          <p:nvPr/>
        </p:nvSpPr>
        <p:spPr>
          <a:xfrm>
            <a:off x="585654" y="4871216"/>
            <a:ext cx="2092742" cy="28733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Delivery and operation</a:t>
            </a:r>
            <a:endParaRPr kumimoji="1" lang="ja-JP" altLang="en-US" sz="1000" dirty="0">
              <a:solidFill>
                <a:schemeClr val="bg1"/>
              </a:solidFill>
            </a:endParaRPr>
          </a:p>
        </p:txBody>
      </p:sp>
      <p:sp>
        <p:nvSpPr>
          <p:cNvPr id="30" name="正方形/長方形 29">
            <a:extLst>
              <a:ext uri="{FF2B5EF4-FFF2-40B4-BE49-F238E27FC236}">
                <a16:creationId xmlns:a16="http://schemas.microsoft.com/office/drawing/2014/main" id="{2E282B16-54DE-4CEF-8E49-DDA975E09C68}"/>
              </a:ext>
            </a:extLst>
          </p:cNvPr>
          <p:cNvSpPr/>
          <p:nvPr/>
        </p:nvSpPr>
        <p:spPr>
          <a:xfrm>
            <a:off x="586533" y="5180079"/>
            <a:ext cx="2092742" cy="287337"/>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Skills and quality</a:t>
            </a:r>
            <a:endParaRPr kumimoji="1" lang="ja-JP" altLang="en-US" sz="1000" dirty="0">
              <a:solidFill>
                <a:schemeClr val="bg1"/>
              </a:solidFill>
            </a:endParaRPr>
          </a:p>
        </p:txBody>
      </p:sp>
      <p:sp>
        <p:nvSpPr>
          <p:cNvPr id="31" name="正方形/長方形 30">
            <a:extLst>
              <a:ext uri="{FF2B5EF4-FFF2-40B4-BE49-F238E27FC236}">
                <a16:creationId xmlns:a16="http://schemas.microsoft.com/office/drawing/2014/main" id="{614FDFE4-10CE-48B5-A57B-0FFD534489AF}"/>
              </a:ext>
            </a:extLst>
          </p:cNvPr>
          <p:cNvSpPr/>
          <p:nvPr/>
        </p:nvSpPr>
        <p:spPr>
          <a:xfrm>
            <a:off x="585375" y="5488942"/>
            <a:ext cx="2094447" cy="287337"/>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bg1"/>
                </a:solidFill>
              </a:rPr>
              <a:t>Relationships and engagement</a:t>
            </a:r>
            <a:endParaRPr kumimoji="1" lang="ja-JP" altLang="en-US" sz="1000" dirty="0">
              <a:solidFill>
                <a:schemeClr val="bg1"/>
              </a:solidFill>
            </a:endParaRPr>
          </a:p>
        </p:txBody>
      </p:sp>
      <p:sp>
        <p:nvSpPr>
          <p:cNvPr id="32" name="テキスト ボックス 31">
            <a:extLst>
              <a:ext uri="{FF2B5EF4-FFF2-40B4-BE49-F238E27FC236}">
                <a16:creationId xmlns:a16="http://schemas.microsoft.com/office/drawing/2014/main" id="{8DC31769-1D72-48D2-ACDF-3355DBAD4B3E}"/>
              </a:ext>
            </a:extLst>
          </p:cNvPr>
          <p:cNvSpPr txBox="1"/>
          <p:nvPr/>
        </p:nvSpPr>
        <p:spPr>
          <a:xfrm>
            <a:off x="1252394" y="3201580"/>
            <a:ext cx="2500967" cy="287337"/>
          </a:xfrm>
          <a:prstGeom prst="rect">
            <a:avLst/>
          </a:prstGeom>
          <a:noFill/>
        </p:spPr>
        <p:txBody>
          <a:bodyPr wrap="square" rtlCol="0">
            <a:spAutoFit/>
          </a:bodyPr>
          <a:lstStyle/>
          <a:p>
            <a:pPr algn="ctr"/>
            <a:r>
              <a:rPr lang="en-US" altLang="ja-JP" sz="1200" b="1" u="sng" dirty="0"/>
              <a:t>Table 1. SFIA</a:t>
            </a:r>
            <a:endParaRPr kumimoji="1" lang="ja-JP" altLang="en-US" sz="1200" b="1" u="sng" dirty="0"/>
          </a:p>
        </p:txBody>
      </p:sp>
      <p:graphicFrame>
        <p:nvGraphicFramePr>
          <p:cNvPr id="3" name="表 2">
            <a:extLst>
              <a:ext uri="{FF2B5EF4-FFF2-40B4-BE49-F238E27FC236}">
                <a16:creationId xmlns:a16="http://schemas.microsoft.com/office/drawing/2014/main" id="{66A5D4B9-3105-480E-997C-2D71BFE25533}"/>
              </a:ext>
            </a:extLst>
          </p:cNvPr>
          <p:cNvGraphicFramePr>
            <a:graphicFrameLocks noGrp="1"/>
          </p:cNvGraphicFramePr>
          <p:nvPr>
            <p:extLst>
              <p:ext uri="{D42A27DB-BD31-4B8C-83A1-F6EECF244321}">
                <p14:modId xmlns:p14="http://schemas.microsoft.com/office/powerpoint/2010/main" val="3770022319"/>
              </p:ext>
            </p:extLst>
          </p:nvPr>
        </p:nvGraphicFramePr>
        <p:xfrm>
          <a:off x="445478" y="3512374"/>
          <a:ext cx="4201826" cy="2570937"/>
        </p:xfrm>
        <a:graphic>
          <a:graphicData uri="http://schemas.openxmlformats.org/drawingml/2006/table">
            <a:tbl>
              <a:tblPr firstRow="1" bandRow="1">
                <a:tableStyleId>{5940675A-B579-460E-94D1-54222C63F5DA}</a:tableStyleId>
              </a:tblPr>
              <a:tblGrid>
                <a:gridCol w="2276207">
                  <a:extLst>
                    <a:ext uri="{9D8B030D-6E8A-4147-A177-3AD203B41FA5}">
                      <a16:colId xmlns:a16="http://schemas.microsoft.com/office/drawing/2014/main" val="3072081679"/>
                    </a:ext>
                  </a:extLst>
                </a:gridCol>
                <a:gridCol w="1151068">
                  <a:extLst>
                    <a:ext uri="{9D8B030D-6E8A-4147-A177-3AD203B41FA5}">
                      <a16:colId xmlns:a16="http://schemas.microsoft.com/office/drawing/2014/main" val="3964531361"/>
                    </a:ext>
                  </a:extLst>
                </a:gridCol>
                <a:gridCol w="774551">
                  <a:extLst>
                    <a:ext uri="{9D8B030D-6E8A-4147-A177-3AD203B41FA5}">
                      <a16:colId xmlns:a16="http://schemas.microsoft.com/office/drawing/2014/main" val="1097176698"/>
                    </a:ext>
                  </a:extLst>
                </a:gridCol>
              </a:tblGrid>
              <a:tr h="149970">
                <a:tc>
                  <a:txBody>
                    <a:bodyPr/>
                    <a:lstStyle/>
                    <a:p>
                      <a:r>
                        <a:rPr kumimoji="1" lang="en-US" altLang="ja-JP" sz="1000" dirty="0"/>
                        <a:t>Category</a:t>
                      </a:r>
                      <a:endParaRPr kumimoji="1" lang="ja-JP" altLang="en-US" sz="1000" dirty="0"/>
                    </a:p>
                  </a:txBody>
                  <a:tcPr>
                    <a:solidFill>
                      <a:schemeClr val="accent6">
                        <a:lumMod val="20000"/>
                        <a:lumOff val="80000"/>
                      </a:schemeClr>
                    </a:solidFill>
                  </a:tcPr>
                </a:tc>
                <a:tc>
                  <a:txBody>
                    <a:bodyPr/>
                    <a:lstStyle/>
                    <a:p>
                      <a:r>
                        <a:rPr kumimoji="1" lang="en-US" altLang="ja-JP" sz="1000" dirty="0"/>
                        <a:t>Number of Subcategories</a:t>
                      </a:r>
                      <a:endParaRPr kumimoji="1" lang="ja-JP" altLang="en-US" sz="1000" dirty="0"/>
                    </a:p>
                  </a:txBody>
                  <a:tcPr>
                    <a:solidFill>
                      <a:schemeClr val="accent6">
                        <a:lumMod val="20000"/>
                        <a:lumOff val="80000"/>
                      </a:schemeClr>
                    </a:solidFill>
                  </a:tcPr>
                </a:tc>
                <a:tc>
                  <a:txBody>
                    <a:bodyPr/>
                    <a:lstStyle/>
                    <a:p>
                      <a:r>
                        <a:rPr kumimoji="1" lang="en-US" altLang="ja-JP" sz="1000" dirty="0"/>
                        <a:t>Number of Skills</a:t>
                      </a:r>
                      <a:endParaRPr kumimoji="1" lang="ja-JP" altLang="en-US" sz="1000" dirty="0"/>
                    </a:p>
                  </a:txBody>
                  <a:tcPr>
                    <a:solidFill>
                      <a:schemeClr val="accent6">
                        <a:lumMod val="20000"/>
                        <a:lumOff val="80000"/>
                      </a:schemeClr>
                    </a:solidFill>
                  </a:tcPr>
                </a:tc>
                <a:extLst>
                  <a:ext uri="{0D108BD9-81ED-4DB2-BD59-A6C34878D82A}">
                    <a16:rowId xmlns:a16="http://schemas.microsoft.com/office/drawing/2014/main" val="2303256452"/>
                  </a:ext>
                </a:extLst>
              </a:tr>
              <a:tr h="310671">
                <a:tc>
                  <a:txBody>
                    <a:bodyPr/>
                    <a:lstStyle/>
                    <a:p>
                      <a:endParaRPr kumimoji="1" lang="ja-JP" altLang="en-US" sz="1000" dirty="0"/>
                    </a:p>
                  </a:txBody>
                  <a:tcPr/>
                </a:tc>
                <a:tc>
                  <a:txBody>
                    <a:bodyPr/>
                    <a:lstStyle/>
                    <a:p>
                      <a:pPr algn="r"/>
                      <a:r>
                        <a:rPr kumimoji="1" lang="en-US" altLang="ja-JP" sz="1000" dirty="0"/>
                        <a:t>4</a:t>
                      </a:r>
                      <a:endParaRPr kumimoji="1" lang="ja-JP" altLang="en-US" sz="1000" dirty="0"/>
                    </a:p>
                  </a:txBody>
                  <a:tcPr/>
                </a:tc>
                <a:tc>
                  <a:txBody>
                    <a:bodyPr/>
                    <a:lstStyle/>
                    <a:p>
                      <a:pPr algn="r"/>
                      <a:r>
                        <a:rPr kumimoji="1" lang="en-US" altLang="ja-JP" sz="1000" dirty="0"/>
                        <a:t>27</a:t>
                      </a:r>
                      <a:endParaRPr kumimoji="1" lang="ja-JP" altLang="en-US" sz="1000" dirty="0"/>
                    </a:p>
                  </a:txBody>
                  <a:tcPr/>
                </a:tc>
                <a:extLst>
                  <a:ext uri="{0D108BD9-81ED-4DB2-BD59-A6C34878D82A}">
                    <a16:rowId xmlns:a16="http://schemas.microsoft.com/office/drawing/2014/main" val="1616526083"/>
                  </a:ext>
                </a:extLst>
              </a:tr>
              <a:tr h="310671">
                <a:tc>
                  <a:txBody>
                    <a:bodyPr/>
                    <a:lstStyle/>
                    <a:p>
                      <a:endParaRPr kumimoji="1" lang="ja-JP" altLang="en-US" sz="1000" dirty="0"/>
                    </a:p>
                  </a:txBody>
                  <a:tcPr/>
                </a:tc>
                <a:tc>
                  <a:txBody>
                    <a:bodyPr/>
                    <a:lstStyle/>
                    <a:p>
                      <a:pPr algn="r"/>
                      <a:r>
                        <a:rPr kumimoji="1" lang="en-US" altLang="ja-JP" sz="1000" dirty="0"/>
                        <a:t>1</a:t>
                      </a:r>
                      <a:endParaRPr kumimoji="1" lang="ja-JP" altLang="en-US" sz="1000" dirty="0"/>
                    </a:p>
                  </a:txBody>
                  <a:tcPr/>
                </a:tc>
                <a:tc>
                  <a:txBody>
                    <a:bodyPr/>
                    <a:lstStyle/>
                    <a:p>
                      <a:pPr algn="r"/>
                      <a:r>
                        <a:rPr kumimoji="1" lang="en-US" altLang="ja-JP" sz="1000" dirty="0"/>
                        <a:t>12</a:t>
                      </a:r>
                      <a:endParaRPr kumimoji="1" lang="ja-JP" altLang="en-US" sz="1000" dirty="0"/>
                    </a:p>
                  </a:txBody>
                  <a:tcPr/>
                </a:tc>
                <a:extLst>
                  <a:ext uri="{0D108BD9-81ED-4DB2-BD59-A6C34878D82A}">
                    <a16:rowId xmlns:a16="http://schemas.microsoft.com/office/drawing/2014/main" val="1870848900"/>
                  </a:ext>
                </a:extLst>
              </a:tr>
              <a:tr h="310671">
                <a:tc>
                  <a:txBody>
                    <a:bodyPr/>
                    <a:lstStyle/>
                    <a:p>
                      <a:endParaRPr kumimoji="1" lang="ja-JP" altLang="en-US" sz="1000"/>
                    </a:p>
                  </a:txBody>
                  <a:tcPr/>
                </a:tc>
                <a:tc>
                  <a:txBody>
                    <a:bodyPr/>
                    <a:lstStyle/>
                    <a:p>
                      <a:pPr algn="r"/>
                      <a:r>
                        <a:rPr kumimoji="1" lang="en-US" altLang="ja-JP" sz="1000" dirty="0"/>
                        <a:t>3</a:t>
                      </a:r>
                      <a:endParaRPr kumimoji="1" lang="ja-JP" altLang="en-US" sz="1000" dirty="0"/>
                    </a:p>
                  </a:txBody>
                  <a:tcPr/>
                </a:tc>
                <a:tc>
                  <a:txBody>
                    <a:bodyPr/>
                    <a:lstStyle/>
                    <a:p>
                      <a:pPr algn="r"/>
                      <a:r>
                        <a:rPr kumimoji="1" lang="en-US" altLang="ja-JP" sz="1000" dirty="0"/>
                        <a:t>20</a:t>
                      </a:r>
                      <a:endParaRPr kumimoji="1" lang="ja-JP" altLang="en-US" sz="1000" dirty="0"/>
                    </a:p>
                  </a:txBody>
                  <a:tcPr/>
                </a:tc>
                <a:extLst>
                  <a:ext uri="{0D108BD9-81ED-4DB2-BD59-A6C34878D82A}">
                    <a16:rowId xmlns:a16="http://schemas.microsoft.com/office/drawing/2014/main" val="193979005"/>
                  </a:ext>
                </a:extLst>
              </a:tr>
              <a:tr h="310671">
                <a:tc>
                  <a:txBody>
                    <a:bodyPr/>
                    <a:lstStyle/>
                    <a:p>
                      <a:endParaRPr kumimoji="1" lang="ja-JP" altLang="en-US" sz="1000" dirty="0"/>
                    </a:p>
                  </a:txBody>
                  <a:tcPr/>
                </a:tc>
                <a:tc>
                  <a:txBody>
                    <a:bodyPr/>
                    <a:lstStyle/>
                    <a:p>
                      <a:pPr algn="r"/>
                      <a:r>
                        <a:rPr kumimoji="1" lang="en-US" altLang="ja-JP" sz="1000" dirty="0"/>
                        <a:t>3</a:t>
                      </a:r>
                      <a:endParaRPr kumimoji="1" lang="ja-JP" altLang="en-US" sz="1000" dirty="0"/>
                    </a:p>
                  </a:txBody>
                  <a:tcPr/>
                </a:tc>
                <a:tc>
                  <a:txBody>
                    <a:bodyPr/>
                    <a:lstStyle/>
                    <a:p>
                      <a:pPr algn="r"/>
                      <a:r>
                        <a:rPr kumimoji="1" lang="en-US" altLang="ja-JP" sz="1000" dirty="0"/>
                        <a:t>20</a:t>
                      </a:r>
                      <a:endParaRPr kumimoji="1" lang="ja-JP" altLang="en-US" sz="1000" dirty="0"/>
                    </a:p>
                  </a:txBody>
                  <a:tcPr/>
                </a:tc>
                <a:extLst>
                  <a:ext uri="{0D108BD9-81ED-4DB2-BD59-A6C34878D82A}">
                    <a16:rowId xmlns:a16="http://schemas.microsoft.com/office/drawing/2014/main" val="3266922121"/>
                  </a:ext>
                </a:extLst>
              </a:tr>
              <a:tr h="310671">
                <a:tc>
                  <a:txBody>
                    <a:bodyPr/>
                    <a:lstStyle/>
                    <a:p>
                      <a:endParaRPr kumimoji="1" lang="ja-JP" altLang="en-US" sz="1000" dirty="0"/>
                    </a:p>
                  </a:txBody>
                  <a:tcPr/>
                </a:tc>
                <a:tc>
                  <a:txBody>
                    <a:bodyPr/>
                    <a:lstStyle/>
                    <a:p>
                      <a:pPr algn="r"/>
                      <a:r>
                        <a:rPr kumimoji="1" lang="en-US" altLang="ja-JP" sz="1000" dirty="0"/>
                        <a:t>3</a:t>
                      </a:r>
                      <a:endParaRPr kumimoji="1" lang="ja-JP" altLang="en-US" sz="1000" dirty="0"/>
                    </a:p>
                  </a:txBody>
                  <a:tcPr/>
                </a:tc>
                <a:tc>
                  <a:txBody>
                    <a:bodyPr/>
                    <a:lstStyle/>
                    <a:p>
                      <a:pPr algn="r"/>
                      <a:r>
                        <a:rPr kumimoji="1" lang="en-US" altLang="ja-JP" sz="1000" dirty="0"/>
                        <a:t>14</a:t>
                      </a:r>
                      <a:endParaRPr kumimoji="1" lang="ja-JP" altLang="en-US" sz="1000" dirty="0"/>
                    </a:p>
                  </a:txBody>
                  <a:tcPr/>
                </a:tc>
                <a:extLst>
                  <a:ext uri="{0D108BD9-81ED-4DB2-BD59-A6C34878D82A}">
                    <a16:rowId xmlns:a16="http://schemas.microsoft.com/office/drawing/2014/main" val="2998097849"/>
                  </a:ext>
                </a:extLst>
              </a:tr>
              <a:tr h="310671">
                <a:tc>
                  <a:txBody>
                    <a:bodyPr/>
                    <a:lstStyle/>
                    <a:p>
                      <a:endParaRPr kumimoji="1" lang="ja-JP" altLang="en-US" sz="1000" dirty="0"/>
                    </a:p>
                  </a:txBody>
                  <a:tcPr/>
                </a:tc>
                <a:tc>
                  <a:txBody>
                    <a:bodyPr/>
                    <a:lstStyle/>
                    <a:p>
                      <a:pPr algn="r"/>
                      <a:r>
                        <a:rPr kumimoji="1" lang="en-US" altLang="ja-JP" sz="1000" dirty="0"/>
                        <a:t>2</a:t>
                      </a:r>
                      <a:endParaRPr kumimoji="1" lang="ja-JP" altLang="en-US" sz="1000" dirty="0"/>
                    </a:p>
                  </a:txBody>
                  <a:tcPr/>
                </a:tc>
                <a:tc>
                  <a:txBody>
                    <a:bodyPr/>
                    <a:lstStyle/>
                    <a:p>
                      <a:pPr algn="r"/>
                      <a:r>
                        <a:rPr kumimoji="1" lang="en-US" altLang="ja-JP" sz="1000" dirty="0"/>
                        <a:t>9</a:t>
                      </a:r>
                      <a:endParaRPr kumimoji="1" lang="ja-JP" altLang="en-US" sz="1000" dirty="0"/>
                    </a:p>
                  </a:txBody>
                  <a:tcPr/>
                </a:tc>
                <a:extLst>
                  <a:ext uri="{0D108BD9-81ED-4DB2-BD59-A6C34878D82A}">
                    <a16:rowId xmlns:a16="http://schemas.microsoft.com/office/drawing/2014/main" val="1286299306"/>
                  </a:ext>
                </a:extLst>
              </a:tr>
              <a:tr h="310671">
                <a:tc>
                  <a:txBody>
                    <a:bodyPr/>
                    <a:lstStyle/>
                    <a:p>
                      <a:pPr algn="r"/>
                      <a:r>
                        <a:rPr kumimoji="1" lang="en-US" altLang="ja-JP" sz="1000" dirty="0"/>
                        <a:t>Total 5</a:t>
                      </a:r>
                      <a:endParaRPr kumimoji="1" lang="ja-JP" altLang="en-US" sz="1000" dirty="0"/>
                    </a:p>
                  </a:txBody>
                  <a:tcPr/>
                </a:tc>
                <a:tc>
                  <a:txBody>
                    <a:bodyPr/>
                    <a:lstStyle/>
                    <a:p>
                      <a:pPr algn="r"/>
                      <a:r>
                        <a:rPr kumimoji="1" lang="en-US" altLang="ja-JP" sz="1000" dirty="0"/>
                        <a:t>16</a:t>
                      </a:r>
                      <a:endParaRPr kumimoji="1" lang="ja-JP" altLang="en-US" sz="1000" dirty="0"/>
                    </a:p>
                  </a:txBody>
                  <a:tcPr/>
                </a:tc>
                <a:tc>
                  <a:txBody>
                    <a:bodyPr/>
                    <a:lstStyle/>
                    <a:p>
                      <a:pPr algn="r"/>
                      <a:r>
                        <a:rPr kumimoji="1" lang="en-US" altLang="ja-JP" sz="1000" dirty="0"/>
                        <a:t>102</a:t>
                      </a:r>
                      <a:endParaRPr kumimoji="1" lang="ja-JP" altLang="en-US" sz="1000" dirty="0"/>
                    </a:p>
                  </a:txBody>
                  <a:tcPr/>
                </a:tc>
                <a:extLst>
                  <a:ext uri="{0D108BD9-81ED-4DB2-BD59-A6C34878D82A}">
                    <a16:rowId xmlns:a16="http://schemas.microsoft.com/office/drawing/2014/main" val="86973456"/>
                  </a:ext>
                </a:extLst>
              </a:tr>
            </a:tbl>
          </a:graphicData>
        </a:graphic>
      </p:graphicFrame>
      <p:graphicFrame>
        <p:nvGraphicFramePr>
          <p:cNvPr id="50" name="表 49">
            <a:extLst>
              <a:ext uri="{FF2B5EF4-FFF2-40B4-BE49-F238E27FC236}">
                <a16:creationId xmlns:a16="http://schemas.microsoft.com/office/drawing/2014/main" id="{23DD6F9D-B749-4A77-A370-9CECD95DA8D3}"/>
              </a:ext>
            </a:extLst>
          </p:cNvPr>
          <p:cNvGraphicFramePr>
            <a:graphicFrameLocks noGrp="1"/>
          </p:cNvGraphicFramePr>
          <p:nvPr>
            <p:extLst>
              <p:ext uri="{D42A27DB-BD31-4B8C-83A1-F6EECF244321}">
                <p14:modId xmlns:p14="http://schemas.microsoft.com/office/powerpoint/2010/main" val="4170218647"/>
              </p:ext>
            </p:extLst>
          </p:nvPr>
        </p:nvGraphicFramePr>
        <p:xfrm>
          <a:off x="4730092" y="3526987"/>
          <a:ext cx="4114801" cy="2881608"/>
        </p:xfrm>
        <a:graphic>
          <a:graphicData uri="http://schemas.openxmlformats.org/drawingml/2006/table">
            <a:tbl>
              <a:tblPr firstRow="1" bandRow="1">
                <a:tableStyleId>{5940675A-B579-460E-94D1-54222C63F5DA}</a:tableStyleId>
              </a:tblPr>
              <a:tblGrid>
                <a:gridCol w="1014216">
                  <a:extLst>
                    <a:ext uri="{9D8B030D-6E8A-4147-A177-3AD203B41FA5}">
                      <a16:colId xmlns:a16="http://schemas.microsoft.com/office/drawing/2014/main" val="3072081679"/>
                    </a:ext>
                  </a:extLst>
                </a:gridCol>
                <a:gridCol w="1606061">
                  <a:extLst>
                    <a:ext uri="{9D8B030D-6E8A-4147-A177-3AD203B41FA5}">
                      <a16:colId xmlns:a16="http://schemas.microsoft.com/office/drawing/2014/main" val="3964531361"/>
                    </a:ext>
                  </a:extLst>
                </a:gridCol>
                <a:gridCol w="1494524">
                  <a:extLst>
                    <a:ext uri="{9D8B030D-6E8A-4147-A177-3AD203B41FA5}">
                      <a16:colId xmlns:a16="http://schemas.microsoft.com/office/drawing/2014/main" val="1097176698"/>
                    </a:ext>
                  </a:extLst>
                </a:gridCol>
              </a:tblGrid>
              <a:tr h="149970">
                <a:tc gridSpan="2">
                  <a:txBody>
                    <a:bodyPr/>
                    <a:lstStyle/>
                    <a:p>
                      <a:r>
                        <a:rPr kumimoji="1" lang="en-US" altLang="ja-JP" sz="1000" dirty="0"/>
                        <a:t>Task groups</a:t>
                      </a:r>
                      <a:endParaRPr kumimoji="1" lang="ja-JP" altLang="en-US" sz="1000" dirty="0"/>
                    </a:p>
                  </a:txBody>
                  <a:tcPr>
                    <a:solidFill>
                      <a:schemeClr val="accent6">
                        <a:lumMod val="20000"/>
                        <a:lumOff val="80000"/>
                      </a:schemeClr>
                    </a:solidFill>
                  </a:tcPr>
                </a:tc>
                <a:tc hMerge="1">
                  <a:txBody>
                    <a:bodyPr/>
                    <a:lstStyle/>
                    <a:p>
                      <a:endParaRPr kumimoji="1" lang="ja-JP" altLang="en-US" sz="1000" dirty="0"/>
                    </a:p>
                  </a:txBody>
                  <a:tcPr>
                    <a:solidFill>
                      <a:schemeClr val="accent6">
                        <a:lumMod val="20000"/>
                        <a:lumOff val="80000"/>
                      </a:schemeClr>
                    </a:solidFill>
                  </a:tcPr>
                </a:tc>
                <a:tc>
                  <a:txBody>
                    <a:bodyPr/>
                    <a:lstStyle/>
                    <a:p>
                      <a:r>
                        <a:rPr kumimoji="1" lang="en-US" altLang="ja-JP" sz="1000" dirty="0"/>
                        <a:t>Number of </a:t>
                      </a:r>
                      <a:br>
                        <a:rPr kumimoji="1" lang="en-US" altLang="ja-JP" sz="1000" dirty="0"/>
                      </a:br>
                      <a:r>
                        <a:rPr kumimoji="1" lang="en-US" altLang="ja-JP" sz="1000" kern="0" dirty="0"/>
                        <a:t>T</a:t>
                      </a:r>
                      <a:r>
                        <a:rPr lang="en-US" altLang="ja-JP" sz="1000" kern="0" dirty="0"/>
                        <a:t>ask major categories</a:t>
                      </a:r>
                      <a:endParaRPr kumimoji="1" lang="ja-JP" altLang="en-US" sz="1000" dirty="0"/>
                    </a:p>
                  </a:txBody>
                  <a:tcPr>
                    <a:solidFill>
                      <a:schemeClr val="accent6">
                        <a:lumMod val="20000"/>
                        <a:lumOff val="80000"/>
                      </a:schemeClr>
                    </a:solidFill>
                  </a:tcPr>
                </a:tc>
                <a:extLst>
                  <a:ext uri="{0D108BD9-81ED-4DB2-BD59-A6C34878D82A}">
                    <a16:rowId xmlns:a16="http://schemas.microsoft.com/office/drawing/2014/main" val="2303256452"/>
                  </a:ext>
                </a:extLst>
              </a:tr>
              <a:tr h="310671">
                <a:tc rowSpan="5">
                  <a:txBody>
                    <a:bodyPr/>
                    <a:lstStyle/>
                    <a:p>
                      <a:r>
                        <a:rPr lang="en-US" altLang="ja-JP" sz="1000" dirty="0">
                          <a:solidFill>
                            <a:schemeClr val="tx1"/>
                          </a:solidFill>
                        </a:rPr>
                        <a:t>Planning &amp; Execution</a:t>
                      </a:r>
                      <a:br>
                        <a:rPr lang="en-US" altLang="ja-JP" sz="1000" dirty="0">
                          <a:solidFill>
                            <a:schemeClr val="tx1"/>
                          </a:solidFill>
                        </a:rPr>
                      </a:br>
                      <a:r>
                        <a:rPr lang="en-US" altLang="ja-JP" sz="1000" dirty="0">
                          <a:solidFill>
                            <a:schemeClr val="tx1"/>
                          </a:solidFill>
                        </a:rPr>
                        <a:t>(Lifecycle) </a:t>
                      </a:r>
                      <a:endParaRPr kumimoji="1" lang="ja-JP" altLang="en-US" sz="1000" dirty="0"/>
                    </a:p>
                  </a:txBody>
                  <a:tcPr>
                    <a:noFill/>
                  </a:tcPr>
                </a:tc>
                <a:tc>
                  <a:txBody>
                    <a:bodyPr/>
                    <a:lstStyle/>
                    <a:p>
                      <a:pPr algn="l"/>
                      <a:endParaRPr kumimoji="1" lang="ja-JP" altLang="en-US" sz="1000" dirty="0"/>
                    </a:p>
                  </a:txBody>
                  <a:tcPr>
                    <a:noFill/>
                  </a:tcPr>
                </a:tc>
                <a:tc>
                  <a:txBody>
                    <a:bodyPr/>
                    <a:lstStyle/>
                    <a:p>
                      <a:pPr algn="r"/>
                      <a:r>
                        <a:rPr kumimoji="1" lang="en-US" altLang="ja-JP" sz="1000" dirty="0"/>
                        <a:t>3</a:t>
                      </a:r>
                      <a:endParaRPr kumimoji="1" lang="ja-JP" altLang="en-US" sz="1000" dirty="0"/>
                    </a:p>
                  </a:txBody>
                  <a:tcPr/>
                </a:tc>
                <a:extLst>
                  <a:ext uri="{0D108BD9-81ED-4DB2-BD59-A6C34878D82A}">
                    <a16:rowId xmlns:a16="http://schemas.microsoft.com/office/drawing/2014/main" val="1616526083"/>
                  </a:ext>
                </a:extLst>
              </a:tr>
              <a:tr h="310671">
                <a:tc vMerge="1">
                  <a:txBody>
                    <a:bodyPr/>
                    <a:lstStyle/>
                    <a:p>
                      <a:endParaRPr kumimoji="1" lang="ja-JP" altLang="en-US" sz="1000" dirty="0"/>
                    </a:p>
                  </a:txBody>
                  <a:tcPr/>
                </a:tc>
                <a:tc>
                  <a:txBody>
                    <a:bodyPr/>
                    <a:lstStyle/>
                    <a:p>
                      <a:pPr algn="l"/>
                      <a:endParaRPr kumimoji="1" lang="ja-JP" altLang="en-US" sz="1000" dirty="0"/>
                    </a:p>
                  </a:txBody>
                  <a:tcPr>
                    <a:noFill/>
                  </a:tcPr>
                </a:tc>
                <a:tc>
                  <a:txBody>
                    <a:bodyPr/>
                    <a:lstStyle/>
                    <a:p>
                      <a:pPr algn="r"/>
                      <a:r>
                        <a:rPr kumimoji="1" lang="en-US" altLang="ja-JP" sz="1000" dirty="0"/>
                        <a:t>3</a:t>
                      </a:r>
                      <a:endParaRPr kumimoji="1" lang="ja-JP" altLang="en-US" sz="1000" dirty="0"/>
                    </a:p>
                  </a:txBody>
                  <a:tcPr/>
                </a:tc>
                <a:extLst>
                  <a:ext uri="{0D108BD9-81ED-4DB2-BD59-A6C34878D82A}">
                    <a16:rowId xmlns:a16="http://schemas.microsoft.com/office/drawing/2014/main" val="1870848900"/>
                  </a:ext>
                </a:extLst>
              </a:tr>
              <a:tr h="310671">
                <a:tc vMerge="1">
                  <a:txBody>
                    <a:bodyPr/>
                    <a:lstStyle/>
                    <a:p>
                      <a:endParaRPr kumimoji="1" lang="ja-JP" altLang="en-US" sz="1000"/>
                    </a:p>
                  </a:txBody>
                  <a:tcPr/>
                </a:tc>
                <a:tc>
                  <a:txBody>
                    <a:bodyPr/>
                    <a:lstStyle/>
                    <a:p>
                      <a:pPr algn="l"/>
                      <a:endParaRPr kumimoji="1" lang="ja-JP" altLang="en-US" sz="1000" dirty="0"/>
                    </a:p>
                  </a:txBody>
                  <a:tcPr>
                    <a:noFill/>
                  </a:tcPr>
                </a:tc>
                <a:tc>
                  <a:txBody>
                    <a:bodyPr/>
                    <a:lstStyle/>
                    <a:p>
                      <a:pPr algn="r"/>
                      <a:r>
                        <a:rPr kumimoji="1" lang="en-US" altLang="ja-JP" sz="1000" dirty="0"/>
                        <a:t>15</a:t>
                      </a:r>
                      <a:endParaRPr kumimoji="1" lang="ja-JP" altLang="en-US" sz="1000" dirty="0"/>
                    </a:p>
                  </a:txBody>
                  <a:tcPr/>
                </a:tc>
                <a:extLst>
                  <a:ext uri="{0D108BD9-81ED-4DB2-BD59-A6C34878D82A}">
                    <a16:rowId xmlns:a16="http://schemas.microsoft.com/office/drawing/2014/main" val="193979005"/>
                  </a:ext>
                </a:extLst>
              </a:tr>
              <a:tr h="310671">
                <a:tc vMerge="1">
                  <a:txBody>
                    <a:bodyPr/>
                    <a:lstStyle/>
                    <a:p>
                      <a:endParaRPr kumimoji="1" lang="ja-JP" altLang="en-US" sz="1000" dirty="0"/>
                    </a:p>
                  </a:txBody>
                  <a:tcPr/>
                </a:tc>
                <a:tc>
                  <a:txBody>
                    <a:bodyPr/>
                    <a:lstStyle/>
                    <a:p>
                      <a:pPr algn="l"/>
                      <a:endParaRPr kumimoji="1" lang="ja-JP" altLang="en-US" sz="1000" dirty="0"/>
                    </a:p>
                  </a:txBody>
                  <a:tcPr>
                    <a:noFill/>
                  </a:tcPr>
                </a:tc>
                <a:tc>
                  <a:txBody>
                    <a:bodyPr/>
                    <a:lstStyle/>
                    <a:p>
                      <a:pPr algn="r"/>
                      <a:r>
                        <a:rPr kumimoji="1" lang="en-US" altLang="ja-JP" sz="1000" dirty="0"/>
                        <a:t>6</a:t>
                      </a:r>
                      <a:endParaRPr kumimoji="1" lang="ja-JP" altLang="en-US" sz="1000" dirty="0"/>
                    </a:p>
                  </a:txBody>
                  <a:tcPr/>
                </a:tc>
                <a:extLst>
                  <a:ext uri="{0D108BD9-81ED-4DB2-BD59-A6C34878D82A}">
                    <a16:rowId xmlns:a16="http://schemas.microsoft.com/office/drawing/2014/main" val="3266922121"/>
                  </a:ext>
                </a:extLst>
              </a:tr>
              <a:tr h="310671">
                <a:tc vMerge="1">
                  <a:txBody>
                    <a:bodyPr/>
                    <a:lstStyle/>
                    <a:p>
                      <a:endParaRPr kumimoji="1" lang="ja-JP" altLang="en-US" sz="1000" dirty="0"/>
                    </a:p>
                  </a:txBody>
                  <a:tcPr/>
                </a:tc>
                <a:tc>
                  <a:txBody>
                    <a:bodyPr/>
                    <a:lstStyle/>
                    <a:p>
                      <a:pPr algn="l"/>
                      <a:endParaRPr kumimoji="1" lang="ja-JP" altLang="en-US" sz="1000" dirty="0"/>
                    </a:p>
                  </a:txBody>
                  <a:tcPr>
                    <a:noFill/>
                  </a:tcPr>
                </a:tc>
                <a:tc>
                  <a:txBody>
                    <a:bodyPr/>
                    <a:lstStyle/>
                    <a:p>
                      <a:pPr algn="r"/>
                      <a:r>
                        <a:rPr kumimoji="1" lang="en-US" altLang="ja-JP" sz="1000" dirty="0"/>
                        <a:t>6</a:t>
                      </a:r>
                      <a:endParaRPr kumimoji="1" lang="ja-JP" altLang="en-US" sz="1000" dirty="0"/>
                    </a:p>
                  </a:txBody>
                  <a:tcPr/>
                </a:tc>
                <a:extLst>
                  <a:ext uri="{0D108BD9-81ED-4DB2-BD59-A6C34878D82A}">
                    <a16:rowId xmlns:a16="http://schemas.microsoft.com/office/drawing/2014/main" val="2998097849"/>
                  </a:ext>
                </a:extLst>
              </a:tr>
              <a:tr h="31067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endParaRPr>
                    </a:p>
                  </a:txBody>
                  <a:tcPr>
                    <a:noFill/>
                  </a:tcPr>
                </a:tc>
                <a:tc hMerge="1">
                  <a:txBody>
                    <a:bodyPr/>
                    <a:lstStyle/>
                    <a:p>
                      <a:pPr algn="r"/>
                      <a:endParaRPr kumimoji="1" lang="ja-JP" altLang="en-US" sz="1000" dirty="0"/>
                    </a:p>
                  </a:txBody>
                  <a:tcPr/>
                </a:tc>
                <a:tc>
                  <a:txBody>
                    <a:bodyPr/>
                    <a:lstStyle/>
                    <a:p>
                      <a:pPr algn="r"/>
                      <a:r>
                        <a:rPr kumimoji="1" lang="en-US" altLang="ja-JP" sz="1000" dirty="0"/>
                        <a:t>10</a:t>
                      </a:r>
                      <a:endParaRPr kumimoji="1" lang="ja-JP" altLang="en-US" sz="1000" dirty="0"/>
                    </a:p>
                  </a:txBody>
                  <a:tcPr/>
                </a:tc>
                <a:extLst>
                  <a:ext uri="{0D108BD9-81ED-4DB2-BD59-A6C34878D82A}">
                    <a16:rowId xmlns:a16="http://schemas.microsoft.com/office/drawing/2014/main" val="1286299306"/>
                  </a:ext>
                </a:extLst>
              </a:tr>
              <a:tr h="31067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endParaRPr>
                    </a:p>
                  </a:txBody>
                  <a:tcPr>
                    <a:noFill/>
                  </a:tcPr>
                </a:tc>
                <a:tc hMerge="1">
                  <a:txBody>
                    <a:bodyPr/>
                    <a:lstStyle/>
                    <a:p>
                      <a:pPr algn="r"/>
                      <a:endParaRPr kumimoji="1" lang="ja-JP" altLang="en-US" sz="1000" dirty="0"/>
                    </a:p>
                  </a:txBody>
                  <a:tcPr/>
                </a:tc>
                <a:tc>
                  <a:txBody>
                    <a:bodyPr/>
                    <a:lstStyle/>
                    <a:p>
                      <a:pPr algn="r"/>
                      <a:r>
                        <a:rPr kumimoji="1" lang="en-US" altLang="ja-JP" sz="1000" dirty="0"/>
                        <a:t>7</a:t>
                      </a:r>
                      <a:endParaRPr kumimoji="1" lang="ja-JP" altLang="en-US" sz="1000" dirty="0"/>
                    </a:p>
                  </a:txBody>
                  <a:tcPr/>
                </a:tc>
                <a:extLst>
                  <a:ext uri="{0D108BD9-81ED-4DB2-BD59-A6C34878D82A}">
                    <a16:rowId xmlns:a16="http://schemas.microsoft.com/office/drawing/2014/main" val="787821920"/>
                  </a:ext>
                </a:extLst>
              </a:tr>
              <a:tr h="310671">
                <a:tc gridSpan="2">
                  <a:txBody>
                    <a:bodyPr/>
                    <a:lstStyle/>
                    <a:p>
                      <a:pPr algn="r"/>
                      <a:r>
                        <a:rPr kumimoji="1" lang="en-US" altLang="ja-JP" sz="1000" dirty="0"/>
                        <a:t>Total 7</a:t>
                      </a:r>
                      <a:endParaRPr kumimoji="1" lang="ja-JP" altLang="en-US" sz="1000" dirty="0"/>
                    </a:p>
                  </a:txBody>
                  <a:tcPr>
                    <a:noFill/>
                  </a:tcPr>
                </a:tc>
                <a:tc hMerge="1">
                  <a:txBody>
                    <a:bodyPr/>
                    <a:lstStyle/>
                    <a:p>
                      <a:pPr algn="r"/>
                      <a:endParaRPr kumimoji="1" lang="ja-JP" altLang="en-US" sz="1000" dirty="0"/>
                    </a:p>
                  </a:txBody>
                  <a:tcPr/>
                </a:tc>
                <a:tc>
                  <a:txBody>
                    <a:bodyPr/>
                    <a:lstStyle/>
                    <a:p>
                      <a:pPr algn="r"/>
                      <a:r>
                        <a:rPr kumimoji="1" lang="en-US" altLang="ja-JP" sz="1000" dirty="0"/>
                        <a:t>50</a:t>
                      </a:r>
                      <a:endParaRPr kumimoji="1" lang="ja-JP" altLang="en-US" sz="1000" dirty="0"/>
                    </a:p>
                  </a:txBody>
                  <a:tcPr/>
                </a:tc>
                <a:extLst>
                  <a:ext uri="{0D108BD9-81ED-4DB2-BD59-A6C34878D82A}">
                    <a16:rowId xmlns:a16="http://schemas.microsoft.com/office/drawing/2014/main" val="86973456"/>
                  </a:ext>
                </a:extLst>
              </a:tr>
            </a:tbl>
          </a:graphicData>
        </a:graphic>
      </p:graphicFrame>
      <p:sp>
        <p:nvSpPr>
          <p:cNvPr id="51" name="テキスト ボックス 50">
            <a:extLst>
              <a:ext uri="{FF2B5EF4-FFF2-40B4-BE49-F238E27FC236}">
                <a16:creationId xmlns:a16="http://schemas.microsoft.com/office/drawing/2014/main" id="{DE64C309-CAD3-4C21-996B-646F809A08BD}"/>
              </a:ext>
            </a:extLst>
          </p:cNvPr>
          <p:cNvSpPr txBox="1"/>
          <p:nvPr/>
        </p:nvSpPr>
        <p:spPr>
          <a:xfrm>
            <a:off x="5537008" y="3201580"/>
            <a:ext cx="2500967" cy="287337"/>
          </a:xfrm>
          <a:prstGeom prst="rect">
            <a:avLst/>
          </a:prstGeom>
          <a:noFill/>
        </p:spPr>
        <p:txBody>
          <a:bodyPr wrap="square" rtlCol="0">
            <a:spAutoFit/>
          </a:bodyPr>
          <a:lstStyle/>
          <a:p>
            <a:pPr algn="ctr"/>
            <a:r>
              <a:rPr lang="en-US" altLang="ja-JP" sz="1200" b="1" u="sng" dirty="0"/>
              <a:t>Table 2. </a:t>
            </a:r>
            <a:r>
              <a:rPr lang="en-US" altLang="ja-JP" sz="1200" b="1" u="sng" dirty="0" err="1"/>
              <a:t>iCD</a:t>
            </a:r>
            <a:r>
              <a:rPr lang="en-US" altLang="ja-JP" sz="1200" b="1" u="sng" dirty="0"/>
              <a:t> task dictionary</a:t>
            </a:r>
            <a:endParaRPr kumimoji="1" lang="ja-JP" altLang="en-US" sz="1200" b="1" u="sng" dirty="0"/>
          </a:p>
        </p:txBody>
      </p:sp>
      <p:sp>
        <p:nvSpPr>
          <p:cNvPr id="33" name="正方形/長方形 32">
            <a:extLst>
              <a:ext uri="{FF2B5EF4-FFF2-40B4-BE49-F238E27FC236}">
                <a16:creationId xmlns:a16="http://schemas.microsoft.com/office/drawing/2014/main" id="{44C068B5-5E68-4606-9C5D-68EC18047576}"/>
              </a:ext>
            </a:extLst>
          </p:cNvPr>
          <p:cNvSpPr/>
          <p:nvPr/>
        </p:nvSpPr>
        <p:spPr>
          <a:xfrm>
            <a:off x="6003826" y="3963499"/>
            <a:ext cx="1144478" cy="232283"/>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Strategy(ST)</a:t>
            </a:r>
            <a:endParaRPr lang="ja-JP" altLang="en-US" sz="800" dirty="0"/>
          </a:p>
        </p:txBody>
      </p:sp>
      <p:sp>
        <p:nvSpPr>
          <p:cNvPr id="34" name="正方形/長方形 33">
            <a:extLst>
              <a:ext uri="{FF2B5EF4-FFF2-40B4-BE49-F238E27FC236}">
                <a16:creationId xmlns:a16="http://schemas.microsoft.com/office/drawing/2014/main" id="{9E729FBC-809F-49EE-A3F4-2A8DC3DCEF28}"/>
              </a:ext>
            </a:extLst>
          </p:cNvPr>
          <p:cNvSpPr/>
          <p:nvPr/>
        </p:nvSpPr>
        <p:spPr>
          <a:xfrm>
            <a:off x="6003826" y="4285478"/>
            <a:ext cx="1144478" cy="232283"/>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Planning(PL)</a:t>
            </a:r>
            <a:endParaRPr lang="ja-JP" altLang="en-US" sz="800" dirty="0"/>
          </a:p>
        </p:txBody>
      </p:sp>
      <p:sp>
        <p:nvSpPr>
          <p:cNvPr id="35" name="正方形/長方形 34">
            <a:extLst>
              <a:ext uri="{FF2B5EF4-FFF2-40B4-BE49-F238E27FC236}">
                <a16:creationId xmlns:a16="http://schemas.microsoft.com/office/drawing/2014/main" id="{4B4C3B77-ED53-40BD-AF98-0E6F5D2BDBB9}"/>
              </a:ext>
            </a:extLst>
          </p:cNvPr>
          <p:cNvSpPr/>
          <p:nvPr/>
        </p:nvSpPr>
        <p:spPr>
          <a:xfrm>
            <a:off x="6003826" y="4592244"/>
            <a:ext cx="1144478" cy="254480"/>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Development(DV)</a:t>
            </a:r>
            <a:endParaRPr lang="ja-JP" altLang="en-US" sz="800" dirty="0"/>
          </a:p>
        </p:txBody>
      </p:sp>
      <p:sp>
        <p:nvSpPr>
          <p:cNvPr id="36" name="正方形/長方形 35">
            <a:extLst>
              <a:ext uri="{FF2B5EF4-FFF2-40B4-BE49-F238E27FC236}">
                <a16:creationId xmlns:a16="http://schemas.microsoft.com/office/drawing/2014/main" id="{AC127A5A-9522-4D60-B422-013695F69DF3}"/>
              </a:ext>
            </a:extLst>
          </p:cNvPr>
          <p:cNvSpPr/>
          <p:nvPr/>
        </p:nvSpPr>
        <p:spPr>
          <a:xfrm>
            <a:off x="6001331" y="4870800"/>
            <a:ext cx="1144478" cy="254480"/>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Utilization(US)</a:t>
            </a:r>
            <a:endParaRPr lang="ja-JP" altLang="en-US" sz="800" dirty="0"/>
          </a:p>
        </p:txBody>
      </p:sp>
      <p:sp>
        <p:nvSpPr>
          <p:cNvPr id="37" name="正方形/長方形 36">
            <a:extLst>
              <a:ext uri="{FF2B5EF4-FFF2-40B4-BE49-F238E27FC236}">
                <a16:creationId xmlns:a16="http://schemas.microsoft.com/office/drawing/2014/main" id="{BA9645A6-1982-4043-90F5-1C3E7BBADE7D}"/>
              </a:ext>
            </a:extLst>
          </p:cNvPr>
          <p:cNvSpPr/>
          <p:nvPr/>
        </p:nvSpPr>
        <p:spPr>
          <a:xfrm>
            <a:off x="6001331" y="5189372"/>
            <a:ext cx="1144478" cy="254480"/>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Evaluation &amp; Improvement(EV)</a:t>
            </a:r>
            <a:endParaRPr lang="ja-JP" altLang="en-US" sz="800" dirty="0"/>
          </a:p>
        </p:txBody>
      </p:sp>
      <p:sp>
        <p:nvSpPr>
          <p:cNvPr id="38" name="正方形/長方形 37">
            <a:extLst>
              <a:ext uri="{FF2B5EF4-FFF2-40B4-BE49-F238E27FC236}">
                <a16:creationId xmlns:a16="http://schemas.microsoft.com/office/drawing/2014/main" id="{F1F95FD3-1E5B-493C-8599-873FF0798E56}"/>
              </a:ext>
            </a:extLst>
          </p:cNvPr>
          <p:cNvSpPr/>
          <p:nvPr/>
        </p:nvSpPr>
        <p:spPr>
          <a:xfrm>
            <a:off x="4896993" y="5502388"/>
            <a:ext cx="2248815" cy="254480"/>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Management &amp; Control(MC)</a:t>
            </a:r>
            <a:endParaRPr lang="ja-JP" altLang="en-US" sz="800" dirty="0">
              <a:solidFill>
                <a:schemeClr val="tx1"/>
              </a:solidFill>
            </a:endParaRPr>
          </a:p>
        </p:txBody>
      </p:sp>
      <p:sp>
        <p:nvSpPr>
          <p:cNvPr id="39" name="正方形/長方形 38">
            <a:extLst>
              <a:ext uri="{FF2B5EF4-FFF2-40B4-BE49-F238E27FC236}">
                <a16:creationId xmlns:a16="http://schemas.microsoft.com/office/drawing/2014/main" id="{FB0BEAAE-2E1C-44DA-AF7E-26A01B976136}"/>
              </a:ext>
            </a:extLst>
          </p:cNvPr>
          <p:cNvSpPr/>
          <p:nvPr/>
        </p:nvSpPr>
        <p:spPr>
          <a:xfrm>
            <a:off x="4896992" y="5813863"/>
            <a:ext cx="2248815" cy="254480"/>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lang="en-US" altLang="ja-JP" sz="800" dirty="0">
                <a:solidFill>
                  <a:schemeClr val="tx1"/>
                </a:solidFill>
              </a:rPr>
              <a:t>Promotion &amp; Support(CM)</a:t>
            </a:r>
            <a:endParaRPr lang="ja-JP" altLang="en-US" sz="800" dirty="0">
              <a:solidFill>
                <a:schemeClr val="tx1"/>
              </a:solidFill>
            </a:endParaRPr>
          </a:p>
        </p:txBody>
      </p:sp>
    </p:spTree>
    <p:extLst>
      <p:ext uri="{BB962C8B-B14F-4D97-AF65-F5344CB8AC3E}">
        <p14:creationId xmlns:p14="http://schemas.microsoft.com/office/powerpoint/2010/main" val="37657870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6480774" y="6544708"/>
            <a:ext cx="2133600" cy="287338"/>
          </a:xfrm>
        </p:spPr>
        <p:txBody>
          <a:bodyPr/>
          <a:lstStyle/>
          <a:p>
            <a:pPr>
              <a:defRPr/>
            </a:pPr>
            <a:fld id="{99025CA8-7E45-4171-9260-13D6BCC7D830}" type="slidenum">
              <a:rPr lang="en-US" altLang="ja-JP" smtClean="0"/>
              <a:pPr>
                <a:defRPr/>
              </a:pPr>
              <a:t>4</a:t>
            </a:fld>
            <a:endParaRPr lang="en-US" altLang="ja-JP" dirty="0"/>
          </a:p>
        </p:txBody>
      </p:sp>
      <p:sp>
        <p:nvSpPr>
          <p:cNvPr id="6" name="フッター プレースホルダー 5">
            <a:extLst>
              <a:ext uri="{FF2B5EF4-FFF2-40B4-BE49-F238E27FC236}">
                <a16:creationId xmlns:a16="http://schemas.microsoft.com/office/drawing/2014/main" id="{C649ACB0-ACAE-4543-AAFD-3E81074FCBCF}"/>
              </a:ext>
            </a:extLst>
          </p:cNvPr>
          <p:cNvSpPr>
            <a:spLocks noGrp="1"/>
          </p:cNvSpPr>
          <p:nvPr>
            <p:ph type="ftr" sz="quarter" idx="11"/>
          </p:nvPr>
        </p:nvSpPr>
        <p:spPr>
          <a:xfrm>
            <a:off x="2991848" y="6573382"/>
            <a:ext cx="3122438" cy="287338"/>
          </a:xfrm>
        </p:spPr>
        <p:txBody>
          <a:bodyPr/>
          <a:lstStyle/>
          <a:p>
            <a:pPr>
              <a:defRPr/>
            </a:pPr>
            <a:r>
              <a:rPr lang="en-US" altLang="ja-JP" sz="1000" dirty="0"/>
              <a:t>All  Rights Reserved, Copyright  © IPA 2019</a:t>
            </a:r>
          </a:p>
        </p:txBody>
      </p:sp>
      <p:sp>
        <p:nvSpPr>
          <p:cNvPr id="8" name="正方形/長方形 7">
            <a:extLst>
              <a:ext uri="{FF2B5EF4-FFF2-40B4-BE49-F238E27FC236}">
                <a16:creationId xmlns:a16="http://schemas.microsoft.com/office/drawing/2014/main" id="{CBE3D338-E1D5-4985-9B03-08F34BA9268D}"/>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1" name="コンテンツ プレースホルダー 3">
            <a:extLst>
              <a:ext uri="{FF2B5EF4-FFF2-40B4-BE49-F238E27FC236}">
                <a16:creationId xmlns:a16="http://schemas.microsoft.com/office/drawing/2014/main" id="{89376D4C-DB49-4D43-81CE-934EC3BA7206}"/>
              </a:ext>
            </a:extLst>
          </p:cNvPr>
          <p:cNvSpPr txBox="1">
            <a:spLocks/>
          </p:cNvSpPr>
          <p:nvPr/>
        </p:nvSpPr>
        <p:spPr>
          <a:xfrm>
            <a:off x="392653" y="1006136"/>
            <a:ext cx="8305571" cy="1622764"/>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r>
              <a:rPr lang="en-US" altLang="ja-JP" sz="1800" kern="0" dirty="0"/>
              <a:t>Result of the mapping</a:t>
            </a:r>
            <a:r>
              <a:rPr lang="en-US" altLang="ja-JP" sz="1800" dirty="0"/>
              <a:t> </a:t>
            </a:r>
          </a:p>
          <a:p>
            <a:pPr lvl="1"/>
            <a:r>
              <a:rPr lang="en-US" altLang="ja-JP" sz="1600" kern="0" dirty="0"/>
              <a:t>The result of the mapping is shown in a form of a mapping table, which is a separate excel file. </a:t>
            </a:r>
            <a:r>
              <a:rPr lang="en-US" altLang="ja-JP" sz="1400" kern="0" dirty="0"/>
              <a:t>The image is shown in Table 3. Each cell in the table shows if there is a relevance or not. </a:t>
            </a:r>
          </a:p>
          <a:p>
            <a:pPr lvl="2"/>
            <a:r>
              <a:rPr lang="en-US" altLang="ja-JP" sz="1200" kern="0" dirty="0"/>
              <a:t>A “tick” indicates there is a relevance.</a:t>
            </a:r>
          </a:p>
          <a:p>
            <a:pPr lvl="3"/>
            <a:endParaRPr lang="en-US" altLang="ja-JP" sz="1200" kern="0" dirty="0"/>
          </a:p>
          <a:p>
            <a:pPr lvl="2"/>
            <a:endParaRPr lang="en-US" altLang="ja-JP" sz="1400" kern="0" dirty="0"/>
          </a:p>
        </p:txBody>
      </p:sp>
      <p:sp>
        <p:nvSpPr>
          <p:cNvPr id="15" name="テキスト ボックス 14">
            <a:extLst>
              <a:ext uri="{FF2B5EF4-FFF2-40B4-BE49-F238E27FC236}">
                <a16:creationId xmlns:a16="http://schemas.microsoft.com/office/drawing/2014/main" id="{713E4306-DE41-4726-BB3C-A3745068A0FA}"/>
              </a:ext>
            </a:extLst>
          </p:cNvPr>
          <p:cNvSpPr txBox="1"/>
          <p:nvPr/>
        </p:nvSpPr>
        <p:spPr>
          <a:xfrm>
            <a:off x="2594338" y="2355557"/>
            <a:ext cx="3519948" cy="276999"/>
          </a:xfrm>
          <a:prstGeom prst="rect">
            <a:avLst/>
          </a:prstGeom>
          <a:noFill/>
        </p:spPr>
        <p:txBody>
          <a:bodyPr wrap="square" rtlCol="0">
            <a:spAutoFit/>
          </a:bodyPr>
          <a:lstStyle/>
          <a:p>
            <a:pPr algn="ctr"/>
            <a:r>
              <a:rPr lang="en-US" altLang="ja-JP" sz="1200" b="1" u="sng" dirty="0"/>
              <a:t>Table 3. Mapping table</a:t>
            </a:r>
            <a:endParaRPr kumimoji="1" lang="ja-JP" altLang="en-US" sz="1200" b="1" u="sng" dirty="0"/>
          </a:p>
        </p:txBody>
      </p:sp>
      <p:grpSp>
        <p:nvGrpSpPr>
          <p:cNvPr id="16" name="グループ化 15">
            <a:extLst>
              <a:ext uri="{FF2B5EF4-FFF2-40B4-BE49-F238E27FC236}">
                <a16:creationId xmlns:a16="http://schemas.microsoft.com/office/drawing/2014/main" id="{C28AE2B4-E9D6-4349-AD50-F6D3A490810C}"/>
              </a:ext>
            </a:extLst>
          </p:cNvPr>
          <p:cNvGrpSpPr/>
          <p:nvPr/>
        </p:nvGrpSpPr>
        <p:grpSpPr>
          <a:xfrm>
            <a:off x="938359" y="2741012"/>
            <a:ext cx="6694442" cy="3692826"/>
            <a:chOff x="1155529" y="2977054"/>
            <a:chExt cx="6694442" cy="3692826"/>
          </a:xfrm>
        </p:grpSpPr>
        <p:pic>
          <p:nvPicPr>
            <p:cNvPr id="17" name="図 16">
              <a:extLst>
                <a:ext uri="{FF2B5EF4-FFF2-40B4-BE49-F238E27FC236}">
                  <a16:creationId xmlns:a16="http://schemas.microsoft.com/office/drawing/2014/main" id="{01F80AF9-702B-4C81-862F-D7214387B6AB}"/>
                </a:ext>
              </a:extLst>
            </p:cNvPr>
            <p:cNvPicPr>
              <a:picLocks noChangeAspect="1"/>
            </p:cNvPicPr>
            <p:nvPr/>
          </p:nvPicPr>
          <p:blipFill>
            <a:blip r:embed="rId3"/>
            <a:stretch>
              <a:fillRect/>
            </a:stretch>
          </p:blipFill>
          <p:spPr>
            <a:xfrm>
              <a:off x="1835696" y="3569312"/>
              <a:ext cx="6014275" cy="2984424"/>
            </a:xfrm>
            <a:prstGeom prst="rect">
              <a:avLst/>
            </a:prstGeom>
            <a:ln>
              <a:solidFill>
                <a:schemeClr val="tx1"/>
              </a:solidFill>
            </a:ln>
          </p:spPr>
        </p:pic>
        <p:sp>
          <p:nvSpPr>
            <p:cNvPr id="18" name="テキスト ボックス 17">
              <a:extLst>
                <a:ext uri="{FF2B5EF4-FFF2-40B4-BE49-F238E27FC236}">
                  <a16:creationId xmlns:a16="http://schemas.microsoft.com/office/drawing/2014/main" id="{AA2634BF-37BF-40E3-A022-0E7B6B78A757}"/>
                </a:ext>
              </a:extLst>
            </p:cNvPr>
            <p:cNvSpPr txBox="1"/>
            <p:nvPr/>
          </p:nvSpPr>
          <p:spPr>
            <a:xfrm>
              <a:off x="4321669" y="2977054"/>
              <a:ext cx="2166832" cy="276999"/>
            </a:xfrm>
            <a:prstGeom prst="rect">
              <a:avLst/>
            </a:prstGeom>
            <a:noFill/>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102</a:t>
              </a:r>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SFIA skills(Phase3)</a:t>
              </a:r>
              <a:endParaRPr kumimoji="1" lang="ja-JP" altLang="en-US" sz="1200" dirty="0">
                <a:latin typeface="メイリオ" panose="020B0604030504040204" pitchFamily="50" charset="-128"/>
                <a:ea typeface="メイリオ" panose="020B0604030504040204" pitchFamily="50" charset="-128"/>
              </a:endParaRPr>
            </a:p>
          </p:txBody>
        </p:sp>
        <p:cxnSp>
          <p:nvCxnSpPr>
            <p:cNvPr id="19" name="直線矢印コネクタ 18">
              <a:extLst>
                <a:ext uri="{FF2B5EF4-FFF2-40B4-BE49-F238E27FC236}">
                  <a16:creationId xmlns:a16="http://schemas.microsoft.com/office/drawing/2014/main" id="{D3119FD3-A837-4DB4-9200-2CE8C30B29E6}"/>
                </a:ext>
              </a:extLst>
            </p:cNvPr>
            <p:cNvCxnSpPr>
              <a:cxnSpLocks/>
            </p:cNvCxnSpPr>
            <p:nvPr/>
          </p:nvCxnSpPr>
          <p:spPr>
            <a:xfrm>
              <a:off x="2843808" y="3223965"/>
              <a:ext cx="5006163" cy="0"/>
            </a:xfrm>
            <a:prstGeom prst="straightConnector1">
              <a:avLst/>
            </a:prstGeom>
            <a:ln>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sp>
          <p:nvSpPr>
            <p:cNvPr id="20" name="テキスト ボックス 19">
              <a:extLst>
                <a:ext uri="{FF2B5EF4-FFF2-40B4-BE49-F238E27FC236}">
                  <a16:creationId xmlns:a16="http://schemas.microsoft.com/office/drawing/2014/main" id="{1E18966B-AE8F-4BDF-9D08-1E688DD7E93C}"/>
                </a:ext>
              </a:extLst>
            </p:cNvPr>
            <p:cNvSpPr txBox="1"/>
            <p:nvPr/>
          </p:nvSpPr>
          <p:spPr>
            <a:xfrm rot="16200000">
              <a:off x="-38920" y="5082288"/>
              <a:ext cx="2665897"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50 </a:t>
              </a:r>
              <a:r>
                <a:rPr kumimoji="1" lang="en-US" altLang="ja-JP" sz="1200" dirty="0" err="1">
                  <a:latin typeface="メイリオ" panose="020B0604030504040204" pitchFamily="50" charset="-128"/>
                  <a:ea typeface="メイリオ" panose="020B0604030504040204" pitchFamily="50" charset="-128"/>
                </a:rPr>
                <a:t>iCD</a:t>
              </a:r>
              <a:r>
                <a:rPr kumimoji="1" lang="en-US" altLang="ja-JP" sz="1200" dirty="0">
                  <a:latin typeface="メイリオ" panose="020B0604030504040204" pitchFamily="50" charset="-128"/>
                  <a:ea typeface="メイリオ" panose="020B0604030504040204" pitchFamily="50" charset="-128"/>
                </a:rPr>
                <a:t> task major categories</a:t>
              </a:r>
              <a:endParaRPr kumimoji="1" lang="ja-JP" altLang="en-US" sz="1200" dirty="0">
                <a:latin typeface="メイリオ" panose="020B0604030504040204" pitchFamily="50" charset="-128"/>
                <a:ea typeface="メイリオ" panose="020B0604030504040204" pitchFamily="50" charset="-128"/>
              </a:endParaRPr>
            </a:p>
          </p:txBody>
        </p:sp>
        <p:cxnSp>
          <p:nvCxnSpPr>
            <p:cNvPr id="21" name="直線矢印コネクタ 20">
              <a:extLst>
                <a:ext uri="{FF2B5EF4-FFF2-40B4-BE49-F238E27FC236}">
                  <a16:creationId xmlns:a16="http://schemas.microsoft.com/office/drawing/2014/main" id="{F6BFCE56-C327-4099-B868-270053B4CF9E}"/>
                </a:ext>
              </a:extLst>
            </p:cNvPr>
            <p:cNvCxnSpPr>
              <a:cxnSpLocks/>
            </p:cNvCxnSpPr>
            <p:nvPr/>
          </p:nvCxnSpPr>
          <p:spPr>
            <a:xfrm>
              <a:off x="1470451" y="4293096"/>
              <a:ext cx="0" cy="2260640"/>
            </a:xfrm>
            <a:prstGeom prst="straightConnector1">
              <a:avLst/>
            </a:prstGeom>
            <a:ln>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2" name="直線矢印コネクタ 21">
              <a:extLst>
                <a:ext uri="{FF2B5EF4-FFF2-40B4-BE49-F238E27FC236}">
                  <a16:creationId xmlns:a16="http://schemas.microsoft.com/office/drawing/2014/main" id="{443C34CF-7876-4984-8C61-CC310BC980B0}"/>
                </a:ext>
              </a:extLst>
            </p:cNvPr>
            <p:cNvCxnSpPr>
              <a:cxnSpLocks/>
            </p:cNvCxnSpPr>
            <p:nvPr/>
          </p:nvCxnSpPr>
          <p:spPr>
            <a:xfrm>
              <a:off x="4743732" y="3501008"/>
              <a:ext cx="1004816" cy="0"/>
            </a:xfrm>
            <a:prstGeom prst="straightConnector1">
              <a:avLst/>
            </a:prstGeom>
            <a:ln>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sp>
          <p:nvSpPr>
            <p:cNvPr id="23" name="テキスト ボックス 22">
              <a:extLst>
                <a:ext uri="{FF2B5EF4-FFF2-40B4-BE49-F238E27FC236}">
                  <a16:creationId xmlns:a16="http://schemas.microsoft.com/office/drawing/2014/main" id="{95AF2895-AEE3-46EC-83A2-7D65BA92D1B0}"/>
                </a:ext>
              </a:extLst>
            </p:cNvPr>
            <p:cNvSpPr txBox="1"/>
            <p:nvPr/>
          </p:nvSpPr>
          <p:spPr>
            <a:xfrm>
              <a:off x="4400269" y="3254053"/>
              <a:ext cx="2009632" cy="276999"/>
            </a:xfrm>
            <a:prstGeom prst="rect">
              <a:avLst/>
            </a:prstGeom>
            <a:noFill/>
          </p:spPr>
          <p:txBody>
            <a:bodyPr wrap="square" rtlCol="0">
              <a:spAutoFit/>
            </a:bodyPr>
            <a:lstStyle/>
            <a:p>
              <a:r>
                <a:rPr lang="en-US" altLang="ja-JP" sz="1200" dirty="0">
                  <a:latin typeface="メイリオ" panose="020B0604030504040204" pitchFamily="50" charset="-128"/>
                  <a:ea typeface="メイリオ" panose="020B0604030504040204" pitchFamily="50" charset="-128"/>
                </a:rPr>
                <a:t>20</a:t>
              </a:r>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SFIA skills(Phase2)</a:t>
              </a:r>
              <a:endParaRPr kumimoji="1" lang="ja-JP" altLang="en-US" sz="12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AB988B63-39F0-405F-8469-A03E40C16112}"/>
                </a:ext>
              </a:extLst>
            </p:cNvPr>
            <p:cNvSpPr txBox="1"/>
            <p:nvPr/>
          </p:nvSpPr>
          <p:spPr>
            <a:xfrm rot="16200000">
              <a:off x="120988" y="5023276"/>
              <a:ext cx="3016209"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198 </a:t>
              </a:r>
              <a:r>
                <a:rPr kumimoji="1" lang="en-US" altLang="ja-JP" sz="1200" dirty="0" err="1">
                  <a:latin typeface="メイリオ" panose="020B0604030504040204" pitchFamily="50" charset="-128"/>
                  <a:ea typeface="メイリオ" panose="020B0604030504040204" pitchFamily="50" charset="-128"/>
                </a:rPr>
                <a:t>iCD</a:t>
              </a:r>
              <a:r>
                <a:rPr kumimoji="1" lang="en-US" altLang="ja-JP" sz="1200" dirty="0">
                  <a:latin typeface="メイリオ" panose="020B0604030504040204" pitchFamily="50" charset="-128"/>
                  <a:ea typeface="メイリオ" panose="020B0604030504040204" pitchFamily="50" charset="-128"/>
                </a:rPr>
                <a:t> task middle categories</a:t>
              </a:r>
              <a:r>
                <a:rPr kumimoji="1" lang="ja-JP" altLang="en-US" sz="1200" dirty="0">
                  <a:latin typeface="メイリオ" panose="020B0604030504040204" pitchFamily="50" charset="-128"/>
                  <a:ea typeface="メイリオ" panose="020B0604030504040204" pitchFamily="50" charset="-128"/>
                </a:rPr>
                <a:t>）</a:t>
              </a:r>
            </a:p>
          </p:txBody>
        </p:sp>
      </p:grpSp>
      <p:sp>
        <p:nvSpPr>
          <p:cNvPr id="25" name="吹き出し: 角を丸めた四角形 24">
            <a:extLst>
              <a:ext uri="{FF2B5EF4-FFF2-40B4-BE49-F238E27FC236}">
                <a16:creationId xmlns:a16="http://schemas.microsoft.com/office/drawing/2014/main" id="{D0A91C1A-E8F1-48BA-8411-555EF6B8E004}"/>
              </a:ext>
            </a:extLst>
          </p:cNvPr>
          <p:cNvSpPr/>
          <p:nvPr/>
        </p:nvSpPr>
        <p:spPr>
          <a:xfrm>
            <a:off x="2992434" y="4324470"/>
            <a:ext cx="4073071" cy="763293"/>
          </a:xfrm>
          <a:prstGeom prst="wedgeRoundRectCallout">
            <a:avLst>
              <a:gd name="adj1" fmla="val -41945"/>
              <a:gd name="adj2" fmla="val 121837"/>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rgbClr val="FF0000"/>
                </a:solidFill>
              </a:rPr>
              <a:t>In the draft version of the file, there are two types of relevance:</a:t>
            </a:r>
          </a:p>
          <a:p>
            <a:r>
              <a:rPr kumimoji="1" lang="en-US" altLang="ja-JP" sz="1000" dirty="0">
                <a:solidFill>
                  <a:srgbClr val="FF0000"/>
                </a:solidFill>
              </a:rPr>
              <a:t>Type1) Strong relevance (green cell)</a:t>
            </a:r>
          </a:p>
          <a:p>
            <a:r>
              <a:rPr lang="en-US" altLang="ja-JP" sz="1000" dirty="0">
                <a:solidFill>
                  <a:srgbClr val="FF0000"/>
                </a:solidFill>
              </a:rPr>
              <a:t>Type2) Weak relevance (yellow cell)</a:t>
            </a:r>
          </a:p>
          <a:p>
            <a:r>
              <a:rPr lang="en-US" altLang="ja-JP" sz="1000" dirty="0">
                <a:solidFill>
                  <a:srgbClr val="FF0000"/>
                </a:solidFill>
              </a:rPr>
              <a:t>Only Type1 is shown in the following figures. </a:t>
            </a:r>
            <a:endParaRPr kumimoji="1" lang="ja-JP" altLang="en-US" sz="1000" dirty="0">
              <a:solidFill>
                <a:srgbClr val="FF0000"/>
              </a:solidFill>
            </a:endParaRPr>
          </a:p>
        </p:txBody>
      </p:sp>
    </p:spTree>
    <p:extLst>
      <p:ext uri="{BB962C8B-B14F-4D97-AF65-F5344CB8AC3E}">
        <p14:creationId xmlns:p14="http://schemas.microsoft.com/office/powerpoint/2010/main" val="16809647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6480774" y="6544708"/>
            <a:ext cx="2133600" cy="287338"/>
          </a:xfrm>
        </p:spPr>
        <p:txBody>
          <a:bodyPr/>
          <a:lstStyle/>
          <a:p>
            <a:pPr>
              <a:defRPr/>
            </a:pPr>
            <a:fld id="{99025CA8-7E45-4171-9260-13D6BCC7D830}" type="slidenum">
              <a:rPr lang="en-US" altLang="ja-JP" smtClean="0"/>
              <a:pPr>
                <a:defRPr/>
              </a:pPr>
              <a:t>5</a:t>
            </a:fld>
            <a:endParaRPr lang="en-US" altLang="ja-JP" dirty="0"/>
          </a:p>
        </p:txBody>
      </p:sp>
      <p:sp>
        <p:nvSpPr>
          <p:cNvPr id="6" name="フッター プレースホルダー 5">
            <a:extLst>
              <a:ext uri="{FF2B5EF4-FFF2-40B4-BE49-F238E27FC236}">
                <a16:creationId xmlns:a16="http://schemas.microsoft.com/office/drawing/2014/main" id="{C649ACB0-ACAE-4543-AAFD-3E81074FCBCF}"/>
              </a:ext>
            </a:extLst>
          </p:cNvPr>
          <p:cNvSpPr>
            <a:spLocks noGrp="1"/>
          </p:cNvSpPr>
          <p:nvPr>
            <p:ph type="ftr" sz="quarter" idx="11"/>
          </p:nvPr>
        </p:nvSpPr>
        <p:spPr>
          <a:xfrm>
            <a:off x="2991848" y="6573382"/>
            <a:ext cx="3122438" cy="287338"/>
          </a:xfrm>
        </p:spPr>
        <p:txBody>
          <a:bodyPr/>
          <a:lstStyle/>
          <a:p>
            <a:pPr>
              <a:defRPr/>
            </a:pPr>
            <a:r>
              <a:rPr lang="en-US" altLang="ja-JP" sz="1000" dirty="0"/>
              <a:t>All  Rights Reserved, Copyright  © IPA 2019</a:t>
            </a:r>
          </a:p>
        </p:txBody>
      </p:sp>
      <p:sp>
        <p:nvSpPr>
          <p:cNvPr id="8" name="正方形/長方形 7">
            <a:extLst>
              <a:ext uri="{FF2B5EF4-FFF2-40B4-BE49-F238E27FC236}">
                <a16:creationId xmlns:a16="http://schemas.microsoft.com/office/drawing/2014/main" id="{CBE3D338-E1D5-4985-9B03-08F34BA9268D}"/>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1" name="コンテンツ プレースホルダー 3">
            <a:extLst>
              <a:ext uri="{FF2B5EF4-FFF2-40B4-BE49-F238E27FC236}">
                <a16:creationId xmlns:a16="http://schemas.microsoft.com/office/drawing/2014/main" id="{89376D4C-DB49-4D43-81CE-934EC3BA7206}"/>
              </a:ext>
            </a:extLst>
          </p:cNvPr>
          <p:cNvSpPr txBox="1">
            <a:spLocks/>
          </p:cNvSpPr>
          <p:nvPr/>
        </p:nvSpPr>
        <p:spPr>
          <a:xfrm>
            <a:off x="419214" y="1048510"/>
            <a:ext cx="8305571" cy="1327324"/>
          </a:xfrm>
          <a:prstGeom prst="rect">
            <a:avLst/>
          </a:prstGeom>
        </p:spPr>
        <p:txBody>
          <a:bodyPr/>
          <a:lstStyle>
            <a:lvl1pPr marL="342900" indent="-342900" algn="l" rtl="0" eaLnBrk="0" fontAlgn="base" hangingPunct="0">
              <a:spcBef>
                <a:spcPct val="20000"/>
              </a:spcBef>
              <a:spcAft>
                <a:spcPct val="0"/>
              </a:spcAft>
              <a:buClrTx/>
              <a:buFont typeface="Wingdings" panose="05000000000000000000" pitchFamily="2" charset="2"/>
              <a:buChar char="n"/>
              <a:defRPr kumimoji="1" sz="2000">
                <a:solidFill>
                  <a:schemeClr val="tx1"/>
                </a:solidFill>
                <a:latin typeface="メイリオ" panose="020B0604030504040204" pitchFamily="50" charset="-128"/>
                <a:ea typeface="+mn-ea"/>
                <a:cs typeface="+mn-cs"/>
              </a:defRPr>
            </a:lvl1pPr>
            <a:lvl2pPr marL="541338" indent="-285750" algn="l" rtl="0" eaLnBrk="0" fontAlgn="base" hangingPunct="0">
              <a:spcBef>
                <a:spcPct val="20000"/>
              </a:spcBef>
              <a:spcAft>
                <a:spcPct val="0"/>
              </a:spcAft>
              <a:buClrTx/>
              <a:buFont typeface="Wingdings" panose="05000000000000000000" pitchFamily="2" charset="2"/>
              <a:buChar char="l"/>
              <a:defRPr kumimoji="1" sz="1800">
                <a:solidFill>
                  <a:schemeClr val="tx1"/>
                </a:solidFill>
                <a:latin typeface="メイリオ" panose="020B0604030504040204" pitchFamily="50" charset="-128"/>
                <a:ea typeface="+mn-ea"/>
              </a:defRPr>
            </a:lvl2pPr>
            <a:lvl3pPr marL="717550" indent="-228600" algn="l" rtl="0" eaLnBrk="0" fontAlgn="base" hangingPunct="0">
              <a:spcBef>
                <a:spcPct val="20000"/>
              </a:spcBef>
              <a:spcAft>
                <a:spcPct val="0"/>
              </a:spcAft>
              <a:buClrTx/>
              <a:buChar char="•"/>
              <a:defRPr kumimoji="1" sz="1600">
                <a:solidFill>
                  <a:schemeClr val="tx1"/>
                </a:solidFill>
                <a:latin typeface="メイリオ" panose="020B0604030504040204" pitchFamily="50" charset="-128"/>
                <a:ea typeface="+mn-ea"/>
              </a:defRPr>
            </a:lvl3pPr>
            <a:lvl4pPr marL="895350"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4pPr>
            <a:lvl5pPr marL="1071563" indent="-228600" algn="l" rtl="0" eaLnBrk="0" fontAlgn="base" hangingPunct="0">
              <a:spcBef>
                <a:spcPct val="20000"/>
              </a:spcBef>
              <a:spcAft>
                <a:spcPct val="0"/>
              </a:spcAft>
              <a:buClrTx/>
              <a:buFont typeface="Arial" pitchFamily="34" charset="0"/>
              <a:buChar char="»"/>
              <a:defRPr kumimoji="1" sz="1400">
                <a:solidFill>
                  <a:schemeClr val="tx1"/>
                </a:solidFill>
                <a:latin typeface="メイリオ" panose="020B0604030504040204" pitchFamily="50" charset="-128"/>
                <a:ea typeface="+mn-ea"/>
              </a:defRPr>
            </a:lvl5pPr>
            <a:lvl6pPr marL="25146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2"/>
              </a:buClr>
              <a:buFont typeface="Arial" charset="0"/>
              <a:buChar char="»"/>
              <a:defRPr kumimoji="1" sz="2000">
                <a:solidFill>
                  <a:schemeClr val="tx1"/>
                </a:solidFill>
                <a:latin typeface="+mn-lt"/>
                <a:ea typeface="+mn-ea"/>
              </a:defRPr>
            </a:lvl9pPr>
          </a:lstStyle>
          <a:p>
            <a:r>
              <a:rPr lang="en-US" altLang="ja-JP" sz="1800" kern="0" dirty="0"/>
              <a:t>Result of the mapping </a:t>
            </a:r>
            <a:endParaRPr lang="en-US" altLang="ja-JP" sz="1800" dirty="0"/>
          </a:p>
          <a:p>
            <a:pPr lvl="1"/>
            <a:r>
              <a:rPr lang="en-US" altLang="ja-JP" sz="1600" kern="0" dirty="0"/>
              <a:t>The following 14 slides show images of mapping in each topic.</a:t>
            </a:r>
          </a:p>
          <a:p>
            <a:pPr lvl="2"/>
            <a:r>
              <a:rPr lang="en-US" altLang="ja-JP" sz="1400" kern="0" dirty="0"/>
              <a:t>All the SFIA skills, all the </a:t>
            </a:r>
            <a:r>
              <a:rPr lang="en-US" altLang="ja-JP" sz="1400" kern="0" dirty="0" err="1"/>
              <a:t>iCD</a:t>
            </a:r>
            <a:r>
              <a:rPr lang="en-US" altLang="ja-JP" sz="1400" kern="0" dirty="0"/>
              <a:t> task major categories and all the relevance shown in the mapping table are shown in either one of the figures in Table 4.</a:t>
            </a:r>
          </a:p>
        </p:txBody>
      </p:sp>
      <p:graphicFrame>
        <p:nvGraphicFramePr>
          <p:cNvPr id="2" name="表 1">
            <a:extLst>
              <a:ext uri="{FF2B5EF4-FFF2-40B4-BE49-F238E27FC236}">
                <a16:creationId xmlns:a16="http://schemas.microsoft.com/office/drawing/2014/main" id="{6B24D926-B7CF-45DE-BC38-48F534CE8705}"/>
              </a:ext>
            </a:extLst>
          </p:cNvPr>
          <p:cNvGraphicFramePr>
            <a:graphicFrameLocks noGrp="1"/>
          </p:cNvGraphicFramePr>
          <p:nvPr>
            <p:extLst>
              <p:ext uri="{D42A27DB-BD31-4B8C-83A1-F6EECF244321}">
                <p14:modId xmlns:p14="http://schemas.microsoft.com/office/powerpoint/2010/main" val="2349927677"/>
              </p:ext>
            </p:extLst>
          </p:nvPr>
        </p:nvGraphicFramePr>
        <p:xfrm>
          <a:off x="636378" y="2854952"/>
          <a:ext cx="7710453" cy="3657600"/>
        </p:xfrm>
        <a:graphic>
          <a:graphicData uri="http://schemas.openxmlformats.org/drawingml/2006/table">
            <a:tbl>
              <a:tblPr firstRow="1" bandRow="1">
                <a:tableStyleId>{5940675A-B579-460E-94D1-54222C63F5DA}</a:tableStyleId>
              </a:tblPr>
              <a:tblGrid>
                <a:gridCol w="617991">
                  <a:extLst>
                    <a:ext uri="{9D8B030D-6E8A-4147-A177-3AD203B41FA5}">
                      <a16:colId xmlns:a16="http://schemas.microsoft.com/office/drawing/2014/main" val="68460242"/>
                    </a:ext>
                  </a:extLst>
                </a:gridCol>
                <a:gridCol w="4574133">
                  <a:extLst>
                    <a:ext uri="{9D8B030D-6E8A-4147-A177-3AD203B41FA5}">
                      <a16:colId xmlns:a16="http://schemas.microsoft.com/office/drawing/2014/main" val="456253163"/>
                    </a:ext>
                  </a:extLst>
                </a:gridCol>
                <a:gridCol w="2518329">
                  <a:extLst>
                    <a:ext uri="{9D8B030D-6E8A-4147-A177-3AD203B41FA5}">
                      <a16:colId xmlns:a16="http://schemas.microsoft.com/office/drawing/2014/main" val="3680326955"/>
                    </a:ext>
                  </a:extLst>
                </a:gridCol>
              </a:tblGrid>
              <a:tr h="209512">
                <a:tc>
                  <a:txBody>
                    <a:bodyPr/>
                    <a:lstStyle/>
                    <a:p>
                      <a:pPr algn="r"/>
                      <a:r>
                        <a:rPr kumimoji="1" lang="en-US" altLang="ja-JP" sz="1000" dirty="0"/>
                        <a:t>Figure</a:t>
                      </a:r>
                      <a:endParaRPr kumimoji="1" lang="ja-JP" altLang="en-US" sz="1000" dirty="0"/>
                    </a:p>
                  </a:txBody>
                  <a:tcPr>
                    <a:solidFill>
                      <a:schemeClr val="accent6">
                        <a:lumMod val="20000"/>
                        <a:lumOff val="80000"/>
                      </a:schemeClr>
                    </a:solidFill>
                  </a:tcPr>
                </a:tc>
                <a:tc>
                  <a:txBody>
                    <a:bodyPr/>
                    <a:lstStyle/>
                    <a:p>
                      <a:r>
                        <a:rPr kumimoji="1" lang="en-US" altLang="ja-JP" sz="1000" dirty="0"/>
                        <a:t>Topic</a:t>
                      </a:r>
                      <a:endParaRPr kumimoji="1" lang="ja-JP" altLang="en-US" sz="1000" dirty="0"/>
                    </a:p>
                  </a:txBody>
                  <a:tcPr>
                    <a:solidFill>
                      <a:schemeClr val="accent6">
                        <a:lumMod val="20000"/>
                        <a:lumOff val="80000"/>
                      </a:schemeClr>
                    </a:solidFill>
                  </a:tcPr>
                </a:tc>
                <a:tc>
                  <a:txBody>
                    <a:bodyPr/>
                    <a:lstStyle/>
                    <a:p>
                      <a:r>
                        <a:rPr kumimoji="1" lang="en-US" altLang="ja-JP" sz="1000" dirty="0"/>
                        <a:t>Note</a:t>
                      </a:r>
                      <a:endParaRPr kumimoji="1" lang="ja-JP" altLang="en-US" sz="1000" dirty="0"/>
                    </a:p>
                  </a:txBody>
                  <a:tcPr>
                    <a:solidFill>
                      <a:schemeClr val="accent6">
                        <a:lumMod val="20000"/>
                        <a:lumOff val="80000"/>
                      </a:schemeClr>
                    </a:solidFill>
                  </a:tcPr>
                </a:tc>
                <a:extLst>
                  <a:ext uri="{0D108BD9-81ED-4DB2-BD59-A6C34878D82A}">
                    <a16:rowId xmlns:a16="http://schemas.microsoft.com/office/drawing/2014/main" val="1801675102"/>
                  </a:ext>
                </a:extLst>
              </a:tr>
              <a:tr h="209512">
                <a:tc>
                  <a:txBody>
                    <a:bodyPr/>
                    <a:lstStyle/>
                    <a:p>
                      <a:pPr algn="r"/>
                      <a:r>
                        <a:rPr kumimoji="1" lang="en-US" altLang="ja-JP" sz="1000" dirty="0"/>
                        <a:t>1</a:t>
                      </a:r>
                      <a:endParaRPr kumimoji="1" lang="ja-JP" altLang="en-US" sz="1000" dirty="0"/>
                    </a:p>
                  </a:txBody>
                  <a:tcPr/>
                </a:tc>
                <a:tc>
                  <a:txBody>
                    <a:bodyPr/>
                    <a:lstStyle/>
                    <a:p>
                      <a:r>
                        <a:rPr lang="en-US" altLang="ja-JP" sz="1000" kern="0" dirty="0"/>
                        <a:t>Business change management</a:t>
                      </a:r>
                      <a:endParaRPr kumimoji="1" lang="ja-JP" altLang="en-US" sz="1000" dirty="0"/>
                    </a:p>
                  </a:txBody>
                  <a:tcPr/>
                </a:tc>
                <a:tc>
                  <a:txBody>
                    <a:bodyPr/>
                    <a:lstStyle/>
                    <a:p>
                      <a:endParaRPr kumimoji="1" lang="ja-JP" altLang="en-US" sz="1000" dirty="0"/>
                    </a:p>
                  </a:txBody>
                  <a:tcPr/>
                </a:tc>
                <a:extLst>
                  <a:ext uri="{0D108BD9-81ED-4DB2-BD59-A6C34878D82A}">
                    <a16:rowId xmlns:a16="http://schemas.microsoft.com/office/drawing/2014/main" val="2558744411"/>
                  </a:ext>
                </a:extLst>
              </a:tr>
              <a:tr h="223862">
                <a:tc>
                  <a:txBody>
                    <a:bodyPr/>
                    <a:lstStyle/>
                    <a:p>
                      <a:pPr algn="r"/>
                      <a:r>
                        <a:rPr kumimoji="1" lang="en-US" altLang="ja-JP" sz="1000" dirty="0"/>
                        <a:t>2</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from “Business analysis” to “Business modelling” </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2405047284"/>
                  </a:ext>
                </a:extLst>
              </a:tr>
              <a:tr h="223862">
                <a:tc>
                  <a:txBody>
                    <a:bodyPr/>
                    <a:lstStyle/>
                    <a:p>
                      <a:pPr algn="r"/>
                      <a:r>
                        <a:rPr kumimoji="1" lang="en-US" altLang="ja-JP" sz="1000" dirty="0"/>
                        <a:t>3</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from “IT strategy planning” to “</a:t>
                      </a:r>
                      <a:r>
                        <a:rPr lang="en-US" altLang="ja-JP" sz="1000" dirty="0">
                          <a:solidFill>
                            <a:schemeClr val="tx1"/>
                          </a:solidFill>
                        </a:rPr>
                        <a:t>Architecture design</a:t>
                      </a:r>
                      <a:r>
                        <a:rPr lang="en-US" altLang="ja-JP" sz="1000" kern="0" dirty="0"/>
                        <a:t>” </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491853666"/>
                  </a:ext>
                </a:extLst>
              </a:tr>
              <a:tr h="209512">
                <a:tc>
                  <a:txBody>
                    <a:bodyPr/>
                    <a:lstStyle/>
                    <a:p>
                      <a:pPr algn="r"/>
                      <a:r>
                        <a:rPr kumimoji="1" lang="en-US" altLang="ja-JP" sz="1000" dirty="0"/>
                        <a:t>4</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from “Detailed design” to “Testing”(1/2)</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1140944877"/>
                  </a:ext>
                </a:extLst>
              </a:tr>
              <a:tr h="209512">
                <a:tc>
                  <a:txBody>
                    <a:bodyPr/>
                    <a:lstStyle/>
                    <a:p>
                      <a:pPr algn="r"/>
                      <a:r>
                        <a:rPr kumimoji="1" lang="en-US" altLang="ja-JP" sz="1000" dirty="0"/>
                        <a:t>5</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from “Detailed design” to “Testing”(2/2)</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2925336148"/>
                  </a:ext>
                </a:extLst>
              </a:tr>
              <a:tr h="209512">
                <a:tc>
                  <a:txBody>
                    <a:bodyPr/>
                    <a:lstStyle/>
                    <a:p>
                      <a:pPr algn="r"/>
                      <a:r>
                        <a:rPr kumimoji="1" lang="en-US" altLang="ja-JP" sz="1000" dirty="0"/>
                        <a:t>6</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Service transition</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1077285377"/>
                  </a:ext>
                </a:extLst>
              </a:tr>
              <a:tr h="209512">
                <a:tc>
                  <a:txBody>
                    <a:bodyPr/>
                    <a:lstStyle/>
                    <a:p>
                      <a:pPr algn="r"/>
                      <a:r>
                        <a:rPr kumimoji="1" lang="en-US" altLang="ja-JP" sz="1000" dirty="0"/>
                        <a:t>7</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Service operation</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2623195943"/>
                  </a:ext>
                </a:extLst>
              </a:tr>
              <a:tr h="209512">
                <a:tc>
                  <a:txBody>
                    <a:bodyPr/>
                    <a:lstStyle/>
                    <a:p>
                      <a:pPr algn="r"/>
                      <a:r>
                        <a:rPr kumimoji="1" lang="en-US" altLang="ja-JP" sz="1000" dirty="0"/>
                        <a:t>8</a:t>
                      </a:r>
                      <a:endParaRPr kumimoji="1" lang="ja-JP" altLang="en-US" sz="1000" dirty="0"/>
                    </a:p>
                  </a:txBody>
                  <a:tcPr/>
                </a:tc>
                <a:tc>
                  <a:txBody>
                    <a:bodyPr/>
                    <a:lstStyle/>
                    <a:p>
                      <a:r>
                        <a:rPr lang="en-US" altLang="ja-JP" sz="1000" kern="0" dirty="0"/>
                        <a:t>Life cycle process</a:t>
                      </a:r>
                      <a:r>
                        <a:rPr lang="ja-JP" altLang="en-US" sz="1000" kern="0" dirty="0"/>
                        <a:t> </a:t>
                      </a:r>
                      <a:r>
                        <a:rPr lang="en-US" altLang="ja-JP" sz="1000" kern="0" dirty="0"/>
                        <a:t>:</a:t>
                      </a:r>
                      <a:r>
                        <a:rPr lang="ja-JP" altLang="en-US" sz="1000" kern="0" dirty="0"/>
                        <a:t> </a:t>
                      </a:r>
                      <a:r>
                        <a:rPr lang="en-US" altLang="ja-JP" sz="1000" kern="0" dirty="0"/>
                        <a:t>Evaluations</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1768749504"/>
                  </a:ext>
                </a:extLst>
              </a:tr>
              <a:tr h="209512">
                <a:tc>
                  <a:txBody>
                    <a:bodyPr/>
                    <a:lstStyle/>
                    <a:p>
                      <a:pPr algn="r"/>
                      <a:r>
                        <a:rPr kumimoji="1" lang="en-US" altLang="ja-JP" sz="1000" dirty="0"/>
                        <a:t>9</a:t>
                      </a:r>
                    </a:p>
                  </a:txBody>
                  <a:tcPr/>
                </a:tc>
                <a:tc>
                  <a:txBody>
                    <a:bodyPr/>
                    <a:lstStyle/>
                    <a:p>
                      <a:r>
                        <a:rPr lang="en-US" altLang="ja-JP" sz="1000" kern="0" dirty="0"/>
                        <a:t>Life cycle process (UX based)</a:t>
                      </a:r>
                      <a:r>
                        <a:rPr lang="ja-JP" altLang="en-US" sz="1000" kern="0" dirty="0"/>
                        <a:t> </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4126682168"/>
                  </a:ext>
                </a:extLst>
              </a:tr>
              <a:tr h="209512">
                <a:tc>
                  <a:txBody>
                    <a:bodyPr/>
                    <a:lstStyle/>
                    <a:p>
                      <a:pPr algn="r"/>
                      <a:r>
                        <a:rPr kumimoji="1" lang="en-US" altLang="ja-JP" sz="1000" dirty="0"/>
                        <a:t>10</a:t>
                      </a:r>
                    </a:p>
                  </a:txBody>
                  <a:tcPr/>
                </a:tc>
                <a:tc>
                  <a:txBody>
                    <a:bodyPr/>
                    <a:lstStyle/>
                    <a:p>
                      <a:r>
                        <a:rPr lang="en-US" altLang="ja-JP" sz="1000" kern="0" dirty="0"/>
                        <a:t>Data</a:t>
                      </a:r>
                      <a:r>
                        <a:rPr lang="ja-JP" altLang="en-US" sz="1000" kern="0" dirty="0"/>
                        <a:t> </a:t>
                      </a:r>
                      <a:r>
                        <a:rPr lang="en-US" altLang="ja-JP" sz="1000" kern="0" dirty="0"/>
                        <a:t>management and data utilization</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3356160489"/>
                  </a:ext>
                </a:extLst>
              </a:tr>
              <a:tr h="209512">
                <a:tc>
                  <a:txBody>
                    <a:bodyPr/>
                    <a:lstStyle/>
                    <a:p>
                      <a:pPr algn="r"/>
                      <a:r>
                        <a:rPr kumimoji="1" lang="en-US" altLang="ja-JP" sz="1000" dirty="0"/>
                        <a:t>11</a:t>
                      </a:r>
                    </a:p>
                  </a:txBody>
                  <a:tcPr/>
                </a:tc>
                <a:tc>
                  <a:txBody>
                    <a:bodyPr/>
                    <a:lstStyle/>
                    <a:p>
                      <a:r>
                        <a:rPr lang="en-US" altLang="ja-JP" sz="1000" kern="0" dirty="0"/>
                        <a:t>Information security, quality &amp; safety management</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54206032"/>
                  </a:ext>
                </a:extLst>
              </a:tr>
              <a:tr h="209512">
                <a:tc>
                  <a:txBody>
                    <a:bodyPr/>
                    <a:lstStyle/>
                    <a:p>
                      <a:pPr algn="r"/>
                      <a:r>
                        <a:rPr kumimoji="1" lang="en-US" altLang="ja-JP" sz="1000" dirty="0"/>
                        <a:t>12</a:t>
                      </a:r>
                    </a:p>
                  </a:txBody>
                  <a:tcPr/>
                </a:tc>
                <a:tc>
                  <a:txBody>
                    <a:bodyPr/>
                    <a:lstStyle/>
                    <a:p>
                      <a:r>
                        <a:rPr lang="en-US" altLang="ja-JP" sz="1000" kern="0" dirty="0"/>
                        <a:t>Acquisition and Supply</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2078830667"/>
                  </a:ext>
                </a:extLst>
              </a:tr>
              <a:tr h="209512">
                <a:tc>
                  <a:txBody>
                    <a:bodyPr/>
                    <a:lstStyle/>
                    <a:p>
                      <a:pPr algn="r"/>
                      <a:r>
                        <a:rPr kumimoji="1" lang="en-US" altLang="ja-JP" sz="1000" dirty="0"/>
                        <a:t>13</a:t>
                      </a:r>
                    </a:p>
                  </a:txBody>
                  <a:tcPr/>
                </a:tc>
                <a:tc>
                  <a:txBody>
                    <a:bodyPr/>
                    <a:lstStyle/>
                    <a:p>
                      <a:r>
                        <a:rPr lang="en-US" altLang="ja-JP" sz="1000" kern="0" dirty="0"/>
                        <a:t>Organization development, HR &amp; skill management</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2880217975"/>
                  </a:ext>
                </a:extLst>
              </a:tr>
              <a:tr h="209512">
                <a:tc>
                  <a:txBody>
                    <a:bodyPr/>
                    <a:lstStyle/>
                    <a:p>
                      <a:pPr algn="r"/>
                      <a:r>
                        <a:rPr kumimoji="1" lang="en-US" altLang="ja-JP" sz="1000" dirty="0"/>
                        <a:t>14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t>Business continuity management</a:t>
                      </a:r>
                      <a:r>
                        <a:rPr lang="en-US" altLang="ja-JP" sz="1000" kern="0" dirty="0"/>
                        <a:t> </a:t>
                      </a:r>
                      <a:endParaRPr kumimoji="1" lang="ja-JP" alt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tc>
                <a:extLst>
                  <a:ext uri="{0D108BD9-81ED-4DB2-BD59-A6C34878D82A}">
                    <a16:rowId xmlns:a16="http://schemas.microsoft.com/office/drawing/2014/main" val="3609441802"/>
                  </a:ext>
                </a:extLst>
              </a:tr>
            </a:tbl>
          </a:graphicData>
        </a:graphic>
      </p:graphicFrame>
      <p:sp>
        <p:nvSpPr>
          <p:cNvPr id="25" name="テキスト ボックス 24">
            <a:extLst>
              <a:ext uri="{FF2B5EF4-FFF2-40B4-BE49-F238E27FC236}">
                <a16:creationId xmlns:a16="http://schemas.microsoft.com/office/drawing/2014/main" id="{12B76C37-26AC-4936-86E8-69CA2BCF11B0}"/>
              </a:ext>
            </a:extLst>
          </p:cNvPr>
          <p:cNvSpPr txBox="1"/>
          <p:nvPr/>
        </p:nvSpPr>
        <p:spPr>
          <a:xfrm>
            <a:off x="3145498" y="2499947"/>
            <a:ext cx="2500967" cy="287337"/>
          </a:xfrm>
          <a:prstGeom prst="rect">
            <a:avLst/>
          </a:prstGeom>
          <a:noFill/>
        </p:spPr>
        <p:txBody>
          <a:bodyPr wrap="square" rtlCol="0">
            <a:spAutoFit/>
          </a:bodyPr>
          <a:lstStyle/>
          <a:p>
            <a:pPr algn="ctr"/>
            <a:r>
              <a:rPr lang="en-US" altLang="ja-JP" sz="1200" b="1" u="sng" dirty="0"/>
              <a:t>Table 4. List of Figures</a:t>
            </a:r>
            <a:endParaRPr kumimoji="1" lang="ja-JP" altLang="en-US" sz="1200" b="1" u="sng" dirty="0"/>
          </a:p>
        </p:txBody>
      </p:sp>
    </p:spTree>
    <p:extLst>
      <p:ext uri="{BB962C8B-B14F-4D97-AF65-F5344CB8AC3E}">
        <p14:creationId xmlns:p14="http://schemas.microsoft.com/office/powerpoint/2010/main" val="56324311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3588153" y="6147821"/>
            <a:ext cx="2007324" cy="276999"/>
          </a:xfrm>
          <a:prstGeom prst="rect">
            <a:avLst/>
          </a:prstGeom>
          <a:noFill/>
        </p:spPr>
        <p:txBody>
          <a:bodyPr wrap="square" rtlCol="0">
            <a:spAutoFit/>
          </a:bodyPr>
          <a:lstStyle/>
          <a:p>
            <a:pPr algn="ctr"/>
            <a:r>
              <a:rPr lang="en-US" altLang="ja-JP" sz="1200" b="1" u="sng" dirty="0"/>
              <a:t>List of Figures</a:t>
            </a:r>
            <a:endParaRPr kumimoji="1" lang="ja-JP" altLang="en-US" sz="1200" b="1" u="sng"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8" name="スライド番号プレースホルダー 1">
            <a:extLst>
              <a:ext uri="{FF2B5EF4-FFF2-40B4-BE49-F238E27FC236}">
                <a16:creationId xmlns:a16="http://schemas.microsoft.com/office/drawing/2014/main" id="{12CBB2F7-4CCF-427A-A145-3F4534B9C6A1}"/>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6</a:t>
            </a:fld>
            <a:endParaRPr lang="en-US" altLang="ja-JP" dirty="0">
              <a:solidFill>
                <a:srgbClr val="000000"/>
              </a:solidFill>
              <a:latin typeface="Arial" charset="0"/>
            </a:endParaRPr>
          </a:p>
        </p:txBody>
      </p:sp>
      <p:sp>
        <p:nvSpPr>
          <p:cNvPr id="36" name="矢印: 五方向 35">
            <a:extLst>
              <a:ext uri="{FF2B5EF4-FFF2-40B4-BE49-F238E27FC236}">
                <a16:creationId xmlns:a16="http://schemas.microsoft.com/office/drawing/2014/main" id="{FAD852BD-7647-404C-BC61-CB7AA05F7024}"/>
              </a:ext>
            </a:extLst>
          </p:cNvPr>
          <p:cNvSpPr/>
          <p:nvPr/>
        </p:nvSpPr>
        <p:spPr>
          <a:xfrm>
            <a:off x="734592" y="1446140"/>
            <a:ext cx="7403360" cy="301305"/>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 Business change management</a:t>
            </a:r>
          </a:p>
        </p:txBody>
      </p:sp>
      <p:sp>
        <p:nvSpPr>
          <p:cNvPr id="38" name="矢印: 五方向 37">
            <a:extLst>
              <a:ext uri="{FF2B5EF4-FFF2-40B4-BE49-F238E27FC236}">
                <a16:creationId xmlns:a16="http://schemas.microsoft.com/office/drawing/2014/main" id="{FDFB494B-5315-4EC7-BD26-6A9AC3222ACA}"/>
              </a:ext>
            </a:extLst>
          </p:cNvPr>
          <p:cNvSpPr/>
          <p:nvPr/>
        </p:nvSpPr>
        <p:spPr>
          <a:xfrm>
            <a:off x="751747" y="2183204"/>
            <a:ext cx="679092"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Business analysis</a:t>
            </a:r>
          </a:p>
        </p:txBody>
      </p:sp>
      <p:sp>
        <p:nvSpPr>
          <p:cNvPr id="2" name="フローチャート: 代替処理 1">
            <a:extLst>
              <a:ext uri="{FF2B5EF4-FFF2-40B4-BE49-F238E27FC236}">
                <a16:creationId xmlns:a16="http://schemas.microsoft.com/office/drawing/2014/main" id="{16BA606F-089A-426B-B230-9D31A364924E}"/>
              </a:ext>
            </a:extLst>
          </p:cNvPr>
          <p:cNvSpPr/>
          <p:nvPr/>
        </p:nvSpPr>
        <p:spPr>
          <a:xfrm>
            <a:off x="812799" y="1491178"/>
            <a:ext cx="649844" cy="219283"/>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a:t>
            </a:r>
            <a:endParaRPr kumimoji="1" lang="ja-JP" altLang="en-US" sz="800" dirty="0">
              <a:solidFill>
                <a:schemeClr val="tx1"/>
              </a:solidFill>
            </a:endParaRPr>
          </a:p>
        </p:txBody>
      </p:sp>
      <p:sp>
        <p:nvSpPr>
          <p:cNvPr id="65" name="フローチャート: 代替処理 64">
            <a:extLst>
              <a:ext uri="{FF2B5EF4-FFF2-40B4-BE49-F238E27FC236}">
                <a16:creationId xmlns:a16="http://schemas.microsoft.com/office/drawing/2014/main" id="{CC9D7977-6C0C-48F4-B632-64C72CDE579C}"/>
              </a:ext>
            </a:extLst>
          </p:cNvPr>
          <p:cNvSpPr/>
          <p:nvPr/>
        </p:nvSpPr>
        <p:spPr>
          <a:xfrm>
            <a:off x="1061157" y="2889814"/>
            <a:ext cx="682517"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2</a:t>
            </a:r>
            <a:endParaRPr kumimoji="1" lang="ja-JP" altLang="en-US" sz="800" dirty="0">
              <a:solidFill>
                <a:schemeClr val="tx1"/>
              </a:solidFill>
            </a:endParaRPr>
          </a:p>
        </p:txBody>
      </p:sp>
      <p:sp>
        <p:nvSpPr>
          <p:cNvPr id="66" name="フローチャート: 代替処理 65">
            <a:extLst>
              <a:ext uri="{FF2B5EF4-FFF2-40B4-BE49-F238E27FC236}">
                <a16:creationId xmlns:a16="http://schemas.microsoft.com/office/drawing/2014/main" id="{D5CA8E6C-C39A-4880-A027-BEC95E0B9F3E}"/>
              </a:ext>
            </a:extLst>
          </p:cNvPr>
          <p:cNvSpPr/>
          <p:nvPr/>
        </p:nvSpPr>
        <p:spPr>
          <a:xfrm>
            <a:off x="2846412" y="2915026"/>
            <a:ext cx="682517"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3</a:t>
            </a:r>
            <a:endParaRPr kumimoji="1" lang="ja-JP" altLang="en-US" sz="800" dirty="0">
              <a:solidFill>
                <a:schemeClr val="tx1"/>
              </a:solidFill>
            </a:endParaRPr>
          </a:p>
        </p:txBody>
      </p:sp>
      <p:sp>
        <p:nvSpPr>
          <p:cNvPr id="68" name="フローチャート: 代替処理 67">
            <a:extLst>
              <a:ext uri="{FF2B5EF4-FFF2-40B4-BE49-F238E27FC236}">
                <a16:creationId xmlns:a16="http://schemas.microsoft.com/office/drawing/2014/main" id="{B7271889-687A-4B21-9308-86798C75533F}"/>
              </a:ext>
            </a:extLst>
          </p:cNvPr>
          <p:cNvSpPr/>
          <p:nvPr/>
        </p:nvSpPr>
        <p:spPr>
          <a:xfrm>
            <a:off x="4810018" y="2933967"/>
            <a:ext cx="803485"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4</a:t>
            </a:r>
            <a:endParaRPr kumimoji="1" lang="ja-JP" altLang="en-US" sz="800" dirty="0">
              <a:solidFill>
                <a:schemeClr val="tx1"/>
              </a:solidFill>
            </a:endParaRPr>
          </a:p>
        </p:txBody>
      </p:sp>
      <p:sp>
        <p:nvSpPr>
          <p:cNvPr id="69" name="フローチャート: 代替処理 68">
            <a:extLst>
              <a:ext uri="{FF2B5EF4-FFF2-40B4-BE49-F238E27FC236}">
                <a16:creationId xmlns:a16="http://schemas.microsoft.com/office/drawing/2014/main" id="{C3DD1ABB-1B29-42AC-B6DD-2DCFDF378734}"/>
              </a:ext>
            </a:extLst>
          </p:cNvPr>
          <p:cNvSpPr/>
          <p:nvPr/>
        </p:nvSpPr>
        <p:spPr>
          <a:xfrm>
            <a:off x="4795314" y="3253692"/>
            <a:ext cx="803485"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5</a:t>
            </a:r>
            <a:endParaRPr kumimoji="1" lang="ja-JP" altLang="en-US" sz="800" dirty="0">
              <a:solidFill>
                <a:schemeClr val="tx1"/>
              </a:solidFill>
            </a:endParaRPr>
          </a:p>
        </p:txBody>
      </p:sp>
      <p:sp>
        <p:nvSpPr>
          <p:cNvPr id="70" name="フローチャート: 代替処理 69">
            <a:extLst>
              <a:ext uri="{FF2B5EF4-FFF2-40B4-BE49-F238E27FC236}">
                <a16:creationId xmlns:a16="http://schemas.microsoft.com/office/drawing/2014/main" id="{9340B7EE-0742-474F-B65C-C51F1E727051}"/>
              </a:ext>
            </a:extLst>
          </p:cNvPr>
          <p:cNvSpPr/>
          <p:nvPr/>
        </p:nvSpPr>
        <p:spPr>
          <a:xfrm>
            <a:off x="6205470" y="2941761"/>
            <a:ext cx="614550"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6</a:t>
            </a:r>
            <a:endParaRPr kumimoji="1" lang="ja-JP" altLang="en-US" sz="800" dirty="0">
              <a:solidFill>
                <a:schemeClr val="tx1"/>
              </a:solidFill>
            </a:endParaRPr>
          </a:p>
        </p:txBody>
      </p:sp>
      <p:sp>
        <p:nvSpPr>
          <p:cNvPr id="71" name="フローチャート: 代替処理 70">
            <a:extLst>
              <a:ext uri="{FF2B5EF4-FFF2-40B4-BE49-F238E27FC236}">
                <a16:creationId xmlns:a16="http://schemas.microsoft.com/office/drawing/2014/main" id="{A0DFF49B-73E7-48C4-BDCE-ADA198FFA79B}"/>
              </a:ext>
            </a:extLst>
          </p:cNvPr>
          <p:cNvSpPr/>
          <p:nvPr/>
        </p:nvSpPr>
        <p:spPr>
          <a:xfrm>
            <a:off x="6867280" y="2926873"/>
            <a:ext cx="614550"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7</a:t>
            </a:r>
            <a:endParaRPr kumimoji="1" lang="ja-JP" altLang="en-US" sz="800" dirty="0">
              <a:solidFill>
                <a:schemeClr val="tx1"/>
              </a:solidFill>
            </a:endParaRPr>
          </a:p>
        </p:txBody>
      </p:sp>
      <p:sp>
        <p:nvSpPr>
          <p:cNvPr id="72" name="フローチャート: 代替処理 71">
            <a:extLst>
              <a:ext uri="{FF2B5EF4-FFF2-40B4-BE49-F238E27FC236}">
                <a16:creationId xmlns:a16="http://schemas.microsoft.com/office/drawing/2014/main" id="{4AD47B07-5395-4D37-B5A0-A249A3A9C00E}"/>
              </a:ext>
            </a:extLst>
          </p:cNvPr>
          <p:cNvSpPr/>
          <p:nvPr/>
        </p:nvSpPr>
        <p:spPr>
          <a:xfrm>
            <a:off x="2266543" y="3830708"/>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9</a:t>
            </a:r>
            <a:endParaRPr kumimoji="1" lang="ja-JP" altLang="en-US" sz="800" dirty="0">
              <a:solidFill>
                <a:schemeClr val="tx1"/>
              </a:solidFill>
            </a:endParaRPr>
          </a:p>
        </p:txBody>
      </p:sp>
      <p:sp>
        <p:nvSpPr>
          <p:cNvPr id="73" name="フローチャート: 代替処理 72">
            <a:extLst>
              <a:ext uri="{FF2B5EF4-FFF2-40B4-BE49-F238E27FC236}">
                <a16:creationId xmlns:a16="http://schemas.microsoft.com/office/drawing/2014/main" id="{8F45ADA1-8813-46C8-9B91-0ADD5F5F0045}"/>
              </a:ext>
            </a:extLst>
          </p:cNvPr>
          <p:cNvSpPr/>
          <p:nvPr/>
        </p:nvSpPr>
        <p:spPr>
          <a:xfrm>
            <a:off x="769317" y="4300804"/>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10</a:t>
            </a:r>
            <a:endParaRPr kumimoji="1" lang="ja-JP" altLang="en-US" sz="800" dirty="0">
              <a:solidFill>
                <a:schemeClr val="tx1"/>
              </a:solidFill>
            </a:endParaRPr>
          </a:p>
        </p:txBody>
      </p:sp>
      <p:sp>
        <p:nvSpPr>
          <p:cNvPr id="74" name="フローチャート: 代替処理 73">
            <a:extLst>
              <a:ext uri="{FF2B5EF4-FFF2-40B4-BE49-F238E27FC236}">
                <a16:creationId xmlns:a16="http://schemas.microsoft.com/office/drawing/2014/main" id="{2298B00E-2EF2-426C-AA25-06BED730149D}"/>
              </a:ext>
            </a:extLst>
          </p:cNvPr>
          <p:cNvSpPr/>
          <p:nvPr/>
        </p:nvSpPr>
        <p:spPr>
          <a:xfrm>
            <a:off x="768458" y="4678130"/>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11</a:t>
            </a:r>
            <a:endParaRPr kumimoji="1" lang="ja-JP" altLang="en-US" sz="800" dirty="0">
              <a:solidFill>
                <a:schemeClr val="tx1"/>
              </a:solidFill>
            </a:endParaRPr>
          </a:p>
        </p:txBody>
      </p:sp>
      <p:sp>
        <p:nvSpPr>
          <p:cNvPr id="75" name="フローチャート: 代替処理 74">
            <a:extLst>
              <a:ext uri="{FF2B5EF4-FFF2-40B4-BE49-F238E27FC236}">
                <a16:creationId xmlns:a16="http://schemas.microsoft.com/office/drawing/2014/main" id="{C6222DB1-5F28-443F-9199-16DA949C41DC}"/>
              </a:ext>
            </a:extLst>
          </p:cNvPr>
          <p:cNvSpPr/>
          <p:nvPr/>
        </p:nvSpPr>
        <p:spPr>
          <a:xfrm>
            <a:off x="768458" y="5065517"/>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12</a:t>
            </a:r>
            <a:endParaRPr kumimoji="1" lang="ja-JP" altLang="en-US" sz="800" dirty="0">
              <a:solidFill>
                <a:schemeClr val="tx1"/>
              </a:solidFill>
            </a:endParaRPr>
          </a:p>
        </p:txBody>
      </p:sp>
      <p:sp>
        <p:nvSpPr>
          <p:cNvPr id="77" name="フローチャート: 代替処理 76">
            <a:extLst>
              <a:ext uri="{FF2B5EF4-FFF2-40B4-BE49-F238E27FC236}">
                <a16:creationId xmlns:a16="http://schemas.microsoft.com/office/drawing/2014/main" id="{BFB8A1DA-3853-4227-89D3-9C25F3406C70}"/>
              </a:ext>
            </a:extLst>
          </p:cNvPr>
          <p:cNvSpPr/>
          <p:nvPr/>
        </p:nvSpPr>
        <p:spPr>
          <a:xfrm>
            <a:off x="768458" y="5445918"/>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13</a:t>
            </a:r>
            <a:endParaRPr kumimoji="1" lang="ja-JP" altLang="en-US" sz="800" dirty="0">
              <a:solidFill>
                <a:schemeClr val="tx1"/>
              </a:solidFill>
            </a:endParaRPr>
          </a:p>
        </p:txBody>
      </p:sp>
      <p:sp>
        <p:nvSpPr>
          <p:cNvPr id="78" name="フローチャート: 代替処理 77">
            <a:extLst>
              <a:ext uri="{FF2B5EF4-FFF2-40B4-BE49-F238E27FC236}">
                <a16:creationId xmlns:a16="http://schemas.microsoft.com/office/drawing/2014/main" id="{B6629B7E-A1F2-4AF7-AB1C-8C29B1200CB7}"/>
              </a:ext>
            </a:extLst>
          </p:cNvPr>
          <p:cNvSpPr/>
          <p:nvPr/>
        </p:nvSpPr>
        <p:spPr>
          <a:xfrm>
            <a:off x="768458" y="5819299"/>
            <a:ext cx="679859" cy="188756"/>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14</a:t>
            </a:r>
            <a:endParaRPr kumimoji="1" lang="ja-JP" altLang="en-US" sz="800" dirty="0">
              <a:solidFill>
                <a:schemeClr val="tx1"/>
              </a:solidFill>
            </a:endParaRPr>
          </a:p>
        </p:txBody>
      </p:sp>
      <p:sp>
        <p:nvSpPr>
          <p:cNvPr id="82" name="矢印: 五方向 81">
            <a:extLst>
              <a:ext uri="{FF2B5EF4-FFF2-40B4-BE49-F238E27FC236}">
                <a16:creationId xmlns:a16="http://schemas.microsoft.com/office/drawing/2014/main" id="{66B571BC-2CDC-4393-8E09-2CB669DB7769}"/>
              </a:ext>
            </a:extLst>
          </p:cNvPr>
          <p:cNvSpPr/>
          <p:nvPr/>
        </p:nvSpPr>
        <p:spPr>
          <a:xfrm>
            <a:off x="1430839" y="2183204"/>
            <a:ext cx="679092"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Business modelling </a:t>
            </a:r>
          </a:p>
        </p:txBody>
      </p:sp>
      <p:sp>
        <p:nvSpPr>
          <p:cNvPr id="83" name="矢印: 五方向 82">
            <a:extLst>
              <a:ext uri="{FF2B5EF4-FFF2-40B4-BE49-F238E27FC236}">
                <a16:creationId xmlns:a16="http://schemas.microsoft.com/office/drawing/2014/main" id="{5F1CA462-DD63-4093-915E-AC7C13ADA03C}"/>
              </a:ext>
            </a:extLst>
          </p:cNvPr>
          <p:cNvSpPr/>
          <p:nvPr/>
        </p:nvSpPr>
        <p:spPr>
          <a:xfrm>
            <a:off x="2139132" y="2183204"/>
            <a:ext cx="670777"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IT strategy planning</a:t>
            </a:r>
          </a:p>
        </p:txBody>
      </p:sp>
      <p:sp>
        <p:nvSpPr>
          <p:cNvPr id="84" name="矢印: 五方向 83">
            <a:extLst>
              <a:ext uri="{FF2B5EF4-FFF2-40B4-BE49-F238E27FC236}">
                <a16:creationId xmlns:a16="http://schemas.microsoft.com/office/drawing/2014/main" id="{ECC52355-0C38-407E-B23A-4D16BDBF2E3B}"/>
              </a:ext>
            </a:extLst>
          </p:cNvPr>
          <p:cNvSpPr/>
          <p:nvPr/>
        </p:nvSpPr>
        <p:spPr>
          <a:xfrm>
            <a:off x="2832680" y="2183204"/>
            <a:ext cx="676661"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altLang="ja-JP" sz="800" dirty="0">
                <a:solidFill>
                  <a:schemeClr val="tx1"/>
                </a:solidFill>
              </a:rPr>
              <a:t>Requirements definition</a:t>
            </a:r>
            <a:endParaRPr lang="ja-JP" altLang="en-US" sz="800" dirty="0">
              <a:solidFill>
                <a:schemeClr val="tx1"/>
              </a:solidFill>
            </a:endParaRPr>
          </a:p>
        </p:txBody>
      </p:sp>
      <p:sp>
        <p:nvSpPr>
          <p:cNvPr id="85" name="矢印: 五方向 84">
            <a:extLst>
              <a:ext uri="{FF2B5EF4-FFF2-40B4-BE49-F238E27FC236}">
                <a16:creationId xmlns:a16="http://schemas.microsoft.com/office/drawing/2014/main" id="{A8F23235-16EA-44CB-8761-CA43C778EBA2}"/>
              </a:ext>
            </a:extLst>
          </p:cNvPr>
          <p:cNvSpPr/>
          <p:nvPr/>
        </p:nvSpPr>
        <p:spPr>
          <a:xfrm>
            <a:off x="3518202"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altLang="ja-JP" sz="800" dirty="0">
                <a:solidFill>
                  <a:schemeClr val="tx1"/>
                </a:solidFill>
              </a:rPr>
              <a:t>Architecture design</a:t>
            </a:r>
            <a:endParaRPr lang="ja-JP" altLang="en-US" sz="800" dirty="0">
              <a:solidFill>
                <a:schemeClr val="tx1"/>
              </a:solidFill>
            </a:endParaRPr>
          </a:p>
        </p:txBody>
      </p:sp>
      <p:sp>
        <p:nvSpPr>
          <p:cNvPr id="86" name="矢印: 五方向 85">
            <a:extLst>
              <a:ext uri="{FF2B5EF4-FFF2-40B4-BE49-F238E27FC236}">
                <a16:creationId xmlns:a16="http://schemas.microsoft.com/office/drawing/2014/main" id="{E25A6187-83E1-4BF9-AF1B-1B635BBBA3BA}"/>
              </a:ext>
            </a:extLst>
          </p:cNvPr>
          <p:cNvSpPr/>
          <p:nvPr/>
        </p:nvSpPr>
        <p:spPr>
          <a:xfrm>
            <a:off x="4171643"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Detailed design</a:t>
            </a:r>
            <a:endParaRPr lang="ja-JP" altLang="en-US" sz="800" dirty="0">
              <a:solidFill>
                <a:schemeClr val="tx1"/>
              </a:solidFill>
            </a:endParaRPr>
          </a:p>
        </p:txBody>
      </p:sp>
      <p:sp>
        <p:nvSpPr>
          <p:cNvPr id="87" name="矢印: 五方向 86">
            <a:extLst>
              <a:ext uri="{FF2B5EF4-FFF2-40B4-BE49-F238E27FC236}">
                <a16:creationId xmlns:a16="http://schemas.microsoft.com/office/drawing/2014/main" id="{931BD250-2FB2-4325-A416-517AFBE0E9AC}"/>
              </a:ext>
            </a:extLst>
          </p:cNvPr>
          <p:cNvSpPr/>
          <p:nvPr/>
        </p:nvSpPr>
        <p:spPr>
          <a:xfrm>
            <a:off x="4806429" y="2183204"/>
            <a:ext cx="703087"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Systems integration</a:t>
            </a:r>
            <a:endParaRPr lang="ja-JP" altLang="en-US" sz="800" dirty="0">
              <a:solidFill>
                <a:schemeClr val="tx1"/>
              </a:solidFill>
            </a:endParaRPr>
          </a:p>
        </p:txBody>
      </p:sp>
      <p:sp>
        <p:nvSpPr>
          <p:cNvPr id="88" name="矢印: 五方向 87">
            <a:extLst>
              <a:ext uri="{FF2B5EF4-FFF2-40B4-BE49-F238E27FC236}">
                <a16:creationId xmlns:a16="http://schemas.microsoft.com/office/drawing/2014/main" id="{B9F0F2CA-59E3-49E6-BD5D-1B65982FF68C}"/>
              </a:ext>
            </a:extLst>
          </p:cNvPr>
          <p:cNvSpPr/>
          <p:nvPr/>
        </p:nvSpPr>
        <p:spPr>
          <a:xfrm>
            <a:off x="6860073"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Service operation</a:t>
            </a:r>
            <a:endParaRPr lang="ja-JP" altLang="en-US" sz="800" dirty="0">
              <a:solidFill>
                <a:schemeClr val="tx1"/>
              </a:solidFill>
            </a:endParaRPr>
          </a:p>
        </p:txBody>
      </p:sp>
      <p:sp>
        <p:nvSpPr>
          <p:cNvPr id="89" name="矢印: 五方向 88">
            <a:extLst>
              <a:ext uri="{FF2B5EF4-FFF2-40B4-BE49-F238E27FC236}">
                <a16:creationId xmlns:a16="http://schemas.microsoft.com/office/drawing/2014/main" id="{792ABB91-3424-44E1-B074-F0A73B1EE835}"/>
              </a:ext>
            </a:extLst>
          </p:cNvPr>
          <p:cNvSpPr/>
          <p:nvPr/>
        </p:nvSpPr>
        <p:spPr>
          <a:xfrm>
            <a:off x="5537174"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Testing</a:t>
            </a:r>
            <a:endParaRPr lang="ja-JP" altLang="en-US" sz="800" dirty="0">
              <a:solidFill>
                <a:schemeClr val="tx1"/>
              </a:solidFill>
            </a:endParaRPr>
          </a:p>
        </p:txBody>
      </p:sp>
      <p:cxnSp>
        <p:nvCxnSpPr>
          <p:cNvPr id="5" name="直線矢印コネクタ 4">
            <a:extLst>
              <a:ext uri="{FF2B5EF4-FFF2-40B4-BE49-F238E27FC236}">
                <a16:creationId xmlns:a16="http://schemas.microsoft.com/office/drawing/2014/main" id="{E421CBE1-71E8-4039-BA1C-02FF1518D180}"/>
              </a:ext>
            </a:extLst>
          </p:cNvPr>
          <p:cNvCxnSpPr>
            <a:cxnSpLocks/>
          </p:cNvCxnSpPr>
          <p:nvPr/>
        </p:nvCxnSpPr>
        <p:spPr>
          <a:xfrm>
            <a:off x="751747" y="2866663"/>
            <a:ext cx="1387385"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22E75C5F-1FB9-4DF3-84DE-5FFBA6E53EF7}"/>
              </a:ext>
            </a:extLst>
          </p:cNvPr>
          <p:cNvCxnSpPr>
            <a:cxnSpLocks/>
          </p:cNvCxnSpPr>
          <p:nvPr/>
        </p:nvCxnSpPr>
        <p:spPr>
          <a:xfrm>
            <a:off x="4203721" y="2869221"/>
            <a:ext cx="1967882"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a:extLst>
              <a:ext uri="{FF2B5EF4-FFF2-40B4-BE49-F238E27FC236}">
                <a16:creationId xmlns:a16="http://schemas.microsoft.com/office/drawing/2014/main" id="{3C8194CD-5E62-441C-B1F4-2E62DBC95335}"/>
              </a:ext>
            </a:extLst>
          </p:cNvPr>
          <p:cNvCxnSpPr>
            <a:cxnSpLocks/>
          </p:cNvCxnSpPr>
          <p:nvPr/>
        </p:nvCxnSpPr>
        <p:spPr>
          <a:xfrm>
            <a:off x="2141429" y="2866520"/>
            <a:ext cx="2023228"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矢印: 五方向 91">
            <a:extLst>
              <a:ext uri="{FF2B5EF4-FFF2-40B4-BE49-F238E27FC236}">
                <a16:creationId xmlns:a16="http://schemas.microsoft.com/office/drawing/2014/main" id="{EDA0DDA9-93A0-4152-A7F8-7282A9426416}"/>
              </a:ext>
            </a:extLst>
          </p:cNvPr>
          <p:cNvSpPr/>
          <p:nvPr/>
        </p:nvSpPr>
        <p:spPr>
          <a:xfrm>
            <a:off x="6223081"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Service transition </a:t>
            </a:r>
            <a:endParaRPr lang="ja-JP" altLang="en-US" sz="800" dirty="0">
              <a:solidFill>
                <a:schemeClr val="tx1"/>
              </a:solidFill>
            </a:endParaRPr>
          </a:p>
        </p:txBody>
      </p:sp>
      <p:cxnSp>
        <p:nvCxnSpPr>
          <p:cNvPr id="93" name="直線矢印コネクタ 92">
            <a:extLst>
              <a:ext uri="{FF2B5EF4-FFF2-40B4-BE49-F238E27FC236}">
                <a16:creationId xmlns:a16="http://schemas.microsoft.com/office/drawing/2014/main" id="{724D46E5-6F6B-4FE5-ABDE-28B55783C419}"/>
              </a:ext>
            </a:extLst>
          </p:cNvPr>
          <p:cNvCxnSpPr>
            <a:cxnSpLocks/>
          </p:cNvCxnSpPr>
          <p:nvPr/>
        </p:nvCxnSpPr>
        <p:spPr>
          <a:xfrm>
            <a:off x="6223081" y="2866663"/>
            <a:ext cx="635166"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DBE172B6-50C7-4789-92F0-F4ADF26EC23B}"/>
              </a:ext>
            </a:extLst>
          </p:cNvPr>
          <p:cNvCxnSpPr>
            <a:cxnSpLocks/>
          </p:cNvCxnSpPr>
          <p:nvPr/>
        </p:nvCxnSpPr>
        <p:spPr>
          <a:xfrm>
            <a:off x="6858247" y="2867235"/>
            <a:ext cx="62358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5" name="矢印: 五方向 94">
            <a:extLst>
              <a:ext uri="{FF2B5EF4-FFF2-40B4-BE49-F238E27FC236}">
                <a16:creationId xmlns:a16="http://schemas.microsoft.com/office/drawing/2014/main" id="{4B641D77-AAA7-465D-AB5D-916368C76F11}"/>
              </a:ext>
            </a:extLst>
          </p:cNvPr>
          <p:cNvSpPr/>
          <p:nvPr/>
        </p:nvSpPr>
        <p:spPr>
          <a:xfrm>
            <a:off x="2139133" y="3796206"/>
            <a:ext cx="6012140" cy="301305"/>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Life cycle process (UX based)</a:t>
            </a:r>
            <a:endParaRPr lang="ja-JP" altLang="en-US" sz="1000" dirty="0">
              <a:solidFill>
                <a:schemeClr val="tx1"/>
              </a:solidFill>
            </a:endParaRPr>
          </a:p>
        </p:txBody>
      </p:sp>
      <p:sp>
        <p:nvSpPr>
          <p:cNvPr id="96" name="矢印: 五方向 95">
            <a:extLst>
              <a:ext uri="{FF2B5EF4-FFF2-40B4-BE49-F238E27FC236}">
                <a16:creationId xmlns:a16="http://schemas.microsoft.com/office/drawing/2014/main" id="{298FA700-CE81-474C-A5BF-C7C6736C1B7D}"/>
              </a:ext>
            </a:extLst>
          </p:cNvPr>
          <p:cNvSpPr/>
          <p:nvPr/>
        </p:nvSpPr>
        <p:spPr>
          <a:xfrm>
            <a:off x="735450" y="4267355"/>
            <a:ext cx="7402501" cy="287333"/>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Data management and data utilization</a:t>
            </a:r>
            <a:endParaRPr lang="ja-JP" altLang="en-US" sz="1000" dirty="0">
              <a:solidFill>
                <a:schemeClr val="tx1"/>
              </a:solidFill>
            </a:endParaRPr>
          </a:p>
        </p:txBody>
      </p:sp>
      <p:sp>
        <p:nvSpPr>
          <p:cNvPr id="97" name="矢印: 五方向 96">
            <a:extLst>
              <a:ext uri="{FF2B5EF4-FFF2-40B4-BE49-F238E27FC236}">
                <a16:creationId xmlns:a16="http://schemas.microsoft.com/office/drawing/2014/main" id="{536EAF08-EAE1-4EEE-9E76-22F254AAFFDF}"/>
              </a:ext>
            </a:extLst>
          </p:cNvPr>
          <p:cNvSpPr/>
          <p:nvPr/>
        </p:nvSpPr>
        <p:spPr>
          <a:xfrm>
            <a:off x="735451" y="4651249"/>
            <a:ext cx="7415822" cy="287333"/>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Information security, quality &amp; safety management</a:t>
            </a:r>
            <a:endParaRPr lang="ja-JP" altLang="en-US" sz="1000" dirty="0">
              <a:solidFill>
                <a:schemeClr val="tx1"/>
              </a:solidFill>
            </a:endParaRPr>
          </a:p>
        </p:txBody>
      </p:sp>
      <p:sp>
        <p:nvSpPr>
          <p:cNvPr id="98" name="矢印: 五方向 97">
            <a:extLst>
              <a:ext uri="{FF2B5EF4-FFF2-40B4-BE49-F238E27FC236}">
                <a16:creationId xmlns:a16="http://schemas.microsoft.com/office/drawing/2014/main" id="{328ECE92-5121-41A8-A554-26040BA95019}"/>
              </a:ext>
            </a:extLst>
          </p:cNvPr>
          <p:cNvSpPr/>
          <p:nvPr/>
        </p:nvSpPr>
        <p:spPr>
          <a:xfrm>
            <a:off x="735451" y="5035143"/>
            <a:ext cx="7415822" cy="287333"/>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Acquisition and Supply</a:t>
            </a:r>
            <a:endParaRPr lang="ja-JP" altLang="en-US" sz="1000" dirty="0">
              <a:solidFill>
                <a:schemeClr val="tx1"/>
              </a:solidFill>
            </a:endParaRPr>
          </a:p>
        </p:txBody>
      </p:sp>
      <p:sp>
        <p:nvSpPr>
          <p:cNvPr id="99" name="矢印: 五方向 98">
            <a:extLst>
              <a:ext uri="{FF2B5EF4-FFF2-40B4-BE49-F238E27FC236}">
                <a16:creationId xmlns:a16="http://schemas.microsoft.com/office/drawing/2014/main" id="{F249D61B-A119-4C28-9AE1-EC06626D9A44}"/>
              </a:ext>
            </a:extLst>
          </p:cNvPr>
          <p:cNvSpPr/>
          <p:nvPr/>
        </p:nvSpPr>
        <p:spPr>
          <a:xfrm>
            <a:off x="735450" y="5419037"/>
            <a:ext cx="7402501" cy="287333"/>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Organization development and HR management</a:t>
            </a:r>
            <a:endParaRPr lang="ja-JP" altLang="en-US" sz="1000" dirty="0">
              <a:solidFill>
                <a:schemeClr val="tx1"/>
              </a:solidFill>
            </a:endParaRPr>
          </a:p>
        </p:txBody>
      </p:sp>
      <p:sp>
        <p:nvSpPr>
          <p:cNvPr id="100" name="矢印: 五方向 99">
            <a:extLst>
              <a:ext uri="{FF2B5EF4-FFF2-40B4-BE49-F238E27FC236}">
                <a16:creationId xmlns:a16="http://schemas.microsoft.com/office/drawing/2014/main" id="{CA1F74EB-6DE8-410E-A4FE-7CF6F2573CAC}"/>
              </a:ext>
            </a:extLst>
          </p:cNvPr>
          <p:cNvSpPr/>
          <p:nvPr/>
        </p:nvSpPr>
        <p:spPr>
          <a:xfrm>
            <a:off x="735451" y="5802931"/>
            <a:ext cx="7415822" cy="287333"/>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1000" dirty="0">
                <a:solidFill>
                  <a:schemeClr val="tx1"/>
                </a:solidFill>
              </a:rPr>
              <a:t>Business continuity management </a:t>
            </a:r>
            <a:endParaRPr lang="ja-JP" altLang="en-US" sz="1000" dirty="0">
              <a:solidFill>
                <a:schemeClr val="tx1"/>
              </a:solidFill>
            </a:endParaRPr>
          </a:p>
        </p:txBody>
      </p:sp>
      <p:sp>
        <p:nvSpPr>
          <p:cNvPr id="41" name="矢印: 五方向 40">
            <a:extLst>
              <a:ext uri="{FF2B5EF4-FFF2-40B4-BE49-F238E27FC236}">
                <a16:creationId xmlns:a16="http://schemas.microsoft.com/office/drawing/2014/main" id="{645D4DB9-D2E9-4C49-B5B7-1D90E9347A46}"/>
              </a:ext>
            </a:extLst>
          </p:cNvPr>
          <p:cNvSpPr/>
          <p:nvPr/>
        </p:nvSpPr>
        <p:spPr>
          <a:xfrm>
            <a:off x="7491496" y="2183204"/>
            <a:ext cx="646455" cy="523220"/>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1"/>
          <a:lstStyle/>
          <a:p>
            <a:pPr algn="ctr"/>
            <a:r>
              <a:rPr lang="en-US" altLang="ja-JP" sz="800" dirty="0">
                <a:solidFill>
                  <a:schemeClr val="tx1"/>
                </a:solidFill>
              </a:rPr>
              <a:t>Evaluations</a:t>
            </a:r>
            <a:endParaRPr lang="ja-JP" altLang="en-US" sz="800" dirty="0">
              <a:solidFill>
                <a:schemeClr val="tx1"/>
              </a:solidFill>
            </a:endParaRPr>
          </a:p>
        </p:txBody>
      </p:sp>
      <p:sp>
        <p:nvSpPr>
          <p:cNvPr id="42" name="フローチャート: 代替処理 41">
            <a:extLst>
              <a:ext uri="{FF2B5EF4-FFF2-40B4-BE49-F238E27FC236}">
                <a16:creationId xmlns:a16="http://schemas.microsoft.com/office/drawing/2014/main" id="{FE7F82B2-57F6-476A-848D-866A71D597A5}"/>
              </a:ext>
            </a:extLst>
          </p:cNvPr>
          <p:cNvSpPr/>
          <p:nvPr/>
        </p:nvSpPr>
        <p:spPr>
          <a:xfrm>
            <a:off x="7536722" y="2929805"/>
            <a:ext cx="614550" cy="252370"/>
          </a:xfrm>
          <a:prstGeom prst="flowChartAlternateProcess">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Figure 8</a:t>
            </a:r>
            <a:endParaRPr kumimoji="1" lang="ja-JP" altLang="en-US" sz="800" dirty="0">
              <a:solidFill>
                <a:schemeClr val="tx1"/>
              </a:solidFill>
            </a:endParaRPr>
          </a:p>
        </p:txBody>
      </p:sp>
      <p:cxnSp>
        <p:nvCxnSpPr>
          <p:cNvPr id="43" name="直線矢印コネクタ 42">
            <a:extLst>
              <a:ext uri="{FF2B5EF4-FFF2-40B4-BE49-F238E27FC236}">
                <a16:creationId xmlns:a16="http://schemas.microsoft.com/office/drawing/2014/main" id="{B6EEF585-9BE9-4660-ABB2-D5C73434BD13}"/>
              </a:ext>
            </a:extLst>
          </p:cNvPr>
          <p:cNvCxnSpPr>
            <a:cxnSpLocks/>
          </p:cNvCxnSpPr>
          <p:nvPr/>
        </p:nvCxnSpPr>
        <p:spPr>
          <a:xfrm>
            <a:off x="7491496" y="2866663"/>
            <a:ext cx="646455"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114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1. Business change management</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33465"/>
            <a:ext cx="8319042" cy="28792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574016"/>
            <a:ext cx="8319042" cy="1447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27046"/>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4570108"/>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47" name="正方形/長方形 46">
            <a:extLst>
              <a:ext uri="{FF2B5EF4-FFF2-40B4-BE49-F238E27FC236}">
                <a16:creationId xmlns:a16="http://schemas.microsoft.com/office/drawing/2014/main" id="{74205242-149B-424E-9713-B0E113F2B7D0}"/>
              </a:ext>
            </a:extLst>
          </p:cNvPr>
          <p:cNvSpPr/>
          <p:nvPr/>
        </p:nvSpPr>
        <p:spPr>
          <a:xfrm>
            <a:off x="1108152" y="4826201"/>
            <a:ext cx="4278618" cy="93512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矢印: 五方向 51">
            <a:extLst>
              <a:ext uri="{FF2B5EF4-FFF2-40B4-BE49-F238E27FC236}">
                <a16:creationId xmlns:a16="http://schemas.microsoft.com/office/drawing/2014/main" id="{D63D7CEE-033E-453D-8FA6-20CB0B28A066}"/>
              </a:ext>
            </a:extLst>
          </p:cNvPr>
          <p:cNvSpPr/>
          <p:nvPr/>
        </p:nvSpPr>
        <p:spPr>
          <a:xfrm>
            <a:off x="1453777" y="4992460"/>
            <a:ext cx="1434345" cy="301305"/>
          </a:xfrm>
          <a:prstGeom prst="homePlate">
            <a:avLst>
              <a:gd name="adj" fmla="val 942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DV15) </a:t>
            </a:r>
            <a:br>
              <a:rPr lang="en-US" altLang="ja-JP" sz="800" dirty="0">
                <a:solidFill>
                  <a:schemeClr val="tx1"/>
                </a:solidFill>
              </a:rPr>
            </a:br>
            <a:r>
              <a:rPr lang="en-US" altLang="ja-JP" sz="800" dirty="0">
                <a:solidFill>
                  <a:schemeClr val="tx1"/>
                </a:solidFill>
              </a:rPr>
              <a:t>Project management</a:t>
            </a:r>
          </a:p>
        </p:txBody>
      </p:sp>
      <p:sp>
        <p:nvSpPr>
          <p:cNvPr id="48" name="スライド番号プレースホルダー 1">
            <a:extLst>
              <a:ext uri="{FF2B5EF4-FFF2-40B4-BE49-F238E27FC236}">
                <a16:creationId xmlns:a16="http://schemas.microsoft.com/office/drawing/2014/main" id="{12CBB2F7-4CCF-427A-A145-3F4534B9C6A1}"/>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7</a:t>
            </a:fld>
            <a:endParaRPr lang="en-US" altLang="ja-JP" dirty="0">
              <a:solidFill>
                <a:srgbClr val="000000"/>
              </a:solidFill>
              <a:latin typeface="Arial" charset="0"/>
            </a:endParaRPr>
          </a:p>
        </p:txBody>
      </p:sp>
      <p:sp>
        <p:nvSpPr>
          <p:cNvPr id="76" name="正方形/長方形 75">
            <a:extLst>
              <a:ext uri="{FF2B5EF4-FFF2-40B4-BE49-F238E27FC236}">
                <a16:creationId xmlns:a16="http://schemas.microsoft.com/office/drawing/2014/main" id="{6941B68C-D844-4D27-BD6C-69617E80C574}"/>
              </a:ext>
            </a:extLst>
          </p:cNvPr>
          <p:cNvSpPr/>
          <p:nvPr/>
        </p:nvSpPr>
        <p:spPr>
          <a:xfrm>
            <a:off x="1102355" y="1365040"/>
            <a:ext cx="1785768" cy="228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Change and transformation</a:t>
            </a:r>
            <a:endParaRPr kumimoji="1" lang="ja-JP" altLang="en-US" sz="1000" dirty="0">
              <a:solidFill>
                <a:schemeClr val="tx1"/>
              </a:solidFill>
            </a:endParaRPr>
          </a:p>
        </p:txBody>
      </p:sp>
      <p:sp>
        <p:nvSpPr>
          <p:cNvPr id="79" name="正方形/長方形 78">
            <a:extLst>
              <a:ext uri="{FF2B5EF4-FFF2-40B4-BE49-F238E27FC236}">
                <a16:creationId xmlns:a16="http://schemas.microsoft.com/office/drawing/2014/main" id="{3F8DC86B-DCEB-4410-BA66-95A52F2BE1D3}"/>
              </a:ext>
            </a:extLst>
          </p:cNvPr>
          <p:cNvSpPr/>
          <p:nvPr/>
        </p:nvSpPr>
        <p:spPr>
          <a:xfrm>
            <a:off x="1098551" y="1354756"/>
            <a:ext cx="4288218" cy="255828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C2DB6D57-4E90-4738-910C-D5A1BB41C04E}"/>
              </a:ext>
            </a:extLst>
          </p:cNvPr>
          <p:cNvSpPr/>
          <p:nvPr/>
        </p:nvSpPr>
        <p:spPr>
          <a:xfrm>
            <a:off x="1241086" y="1552547"/>
            <a:ext cx="1968561"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change management</a:t>
            </a:r>
            <a:endParaRPr kumimoji="1" lang="ja-JP" altLang="en-US" sz="1000" dirty="0">
              <a:solidFill>
                <a:schemeClr val="tx1"/>
              </a:solidFill>
            </a:endParaRPr>
          </a:p>
        </p:txBody>
      </p:sp>
      <p:sp>
        <p:nvSpPr>
          <p:cNvPr id="51" name="正方形/長方形 50">
            <a:extLst>
              <a:ext uri="{FF2B5EF4-FFF2-40B4-BE49-F238E27FC236}">
                <a16:creationId xmlns:a16="http://schemas.microsoft.com/office/drawing/2014/main" id="{58D240F4-14FB-4DB9-A3AE-24F897F8B111}"/>
              </a:ext>
            </a:extLst>
          </p:cNvPr>
          <p:cNvSpPr/>
          <p:nvPr/>
        </p:nvSpPr>
        <p:spPr>
          <a:xfrm>
            <a:off x="1219052" y="1570953"/>
            <a:ext cx="3936823" cy="223804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四角形: 角を丸くする 52">
            <a:extLst>
              <a:ext uri="{FF2B5EF4-FFF2-40B4-BE49-F238E27FC236}">
                <a16:creationId xmlns:a16="http://schemas.microsoft.com/office/drawing/2014/main" id="{E84CDDF9-0075-43B9-95C7-6E422A63B18B}"/>
              </a:ext>
            </a:extLst>
          </p:cNvPr>
          <p:cNvSpPr/>
          <p:nvPr/>
        </p:nvSpPr>
        <p:spPr>
          <a:xfrm>
            <a:off x="1315548" y="1800582"/>
            <a:ext cx="1687349" cy="1947492"/>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4" name="直線コネクタ 53">
            <a:extLst>
              <a:ext uri="{FF2B5EF4-FFF2-40B4-BE49-F238E27FC236}">
                <a16:creationId xmlns:a16="http://schemas.microsoft.com/office/drawing/2014/main" id="{18F6F71B-6457-4110-86AB-71FD937F5B46}"/>
              </a:ext>
            </a:extLst>
          </p:cNvPr>
          <p:cNvCxnSpPr>
            <a:cxnSpLocks/>
            <a:stCxn id="53" idx="2"/>
            <a:endCxn id="52" idx="0"/>
          </p:cNvCxnSpPr>
          <p:nvPr/>
        </p:nvCxnSpPr>
        <p:spPr>
          <a:xfrm flipH="1">
            <a:off x="2156751" y="3748074"/>
            <a:ext cx="2472" cy="124438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4" name="矢印: 五方向 23">
            <a:extLst>
              <a:ext uri="{FF2B5EF4-FFF2-40B4-BE49-F238E27FC236}">
                <a16:creationId xmlns:a16="http://schemas.microsoft.com/office/drawing/2014/main" id="{39DFDBA5-DB3B-412B-90EA-65E0135467E7}"/>
              </a:ext>
            </a:extLst>
          </p:cNvPr>
          <p:cNvSpPr/>
          <p:nvPr/>
        </p:nvSpPr>
        <p:spPr>
          <a:xfrm>
            <a:off x="1397304" y="1865257"/>
            <a:ext cx="1506359"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POMG) </a:t>
            </a:r>
          </a:p>
          <a:p>
            <a:pPr algn="ctr"/>
            <a:r>
              <a:rPr lang="en-US" altLang="ja-JP" sz="800" dirty="0">
                <a:solidFill>
                  <a:schemeClr val="bg1"/>
                </a:solidFill>
              </a:rPr>
              <a:t>Portfolio management</a:t>
            </a:r>
            <a:endParaRPr kumimoji="1" lang="ja-JP" altLang="en-US" sz="800" dirty="0">
              <a:solidFill>
                <a:schemeClr val="bg1"/>
              </a:solidFill>
            </a:endParaRPr>
          </a:p>
        </p:txBody>
      </p:sp>
      <p:sp>
        <p:nvSpPr>
          <p:cNvPr id="25" name="矢印: 五方向 24">
            <a:extLst>
              <a:ext uri="{FF2B5EF4-FFF2-40B4-BE49-F238E27FC236}">
                <a16:creationId xmlns:a16="http://schemas.microsoft.com/office/drawing/2014/main" id="{71DA4637-04CB-4616-8924-420E2697ABE6}"/>
              </a:ext>
            </a:extLst>
          </p:cNvPr>
          <p:cNvSpPr/>
          <p:nvPr/>
        </p:nvSpPr>
        <p:spPr>
          <a:xfrm>
            <a:off x="1408207" y="2315411"/>
            <a:ext cx="1495456"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PGMG) </a:t>
            </a:r>
          </a:p>
          <a:p>
            <a:pPr algn="ctr"/>
            <a:r>
              <a:rPr lang="en-US" altLang="ja-JP" sz="800" dirty="0" err="1">
                <a:solidFill>
                  <a:schemeClr val="bg1"/>
                </a:solidFill>
              </a:rPr>
              <a:t>Programme</a:t>
            </a:r>
            <a:r>
              <a:rPr lang="en-US" altLang="ja-JP" sz="800" dirty="0">
                <a:solidFill>
                  <a:schemeClr val="bg1"/>
                </a:solidFill>
              </a:rPr>
              <a:t> management</a:t>
            </a:r>
            <a:endParaRPr kumimoji="1" lang="ja-JP" altLang="en-US" sz="800" dirty="0">
              <a:solidFill>
                <a:schemeClr val="bg1"/>
              </a:solidFill>
            </a:endParaRPr>
          </a:p>
        </p:txBody>
      </p:sp>
      <p:sp>
        <p:nvSpPr>
          <p:cNvPr id="26" name="矢印: 五方向 25">
            <a:extLst>
              <a:ext uri="{FF2B5EF4-FFF2-40B4-BE49-F238E27FC236}">
                <a16:creationId xmlns:a16="http://schemas.microsoft.com/office/drawing/2014/main" id="{EEE046D9-0D8F-4F26-B5F6-E163795EEE31}"/>
              </a:ext>
            </a:extLst>
          </p:cNvPr>
          <p:cNvSpPr/>
          <p:nvPr/>
        </p:nvSpPr>
        <p:spPr>
          <a:xfrm>
            <a:off x="1408206" y="2801210"/>
            <a:ext cx="1495455"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PRMG) </a:t>
            </a:r>
          </a:p>
          <a:p>
            <a:pPr algn="ctr"/>
            <a:r>
              <a:rPr lang="en-US" altLang="ja-JP" sz="800" dirty="0">
                <a:solidFill>
                  <a:schemeClr val="bg1"/>
                </a:solidFill>
              </a:rPr>
              <a:t>Project management</a:t>
            </a:r>
            <a:endParaRPr kumimoji="1" lang="ja-JP" altLang="en-US" sz="800" dirty="0">
              <a:solidFill>
                <a:schemeClr val="bg1"/>
              </a:solidFill>
            </a:endParaRPr>
          </a:p>
        </p:txBody>
      </p:sp>
      <p:sp>
        <p:nvSpPr>
          <p:cNvPr id="27" name="矢印: 五方向 26">
            <a:extLst>
              <a:ext uri="{FF2B5EF4-FFF2-40B4-BE49-F238E27FC236}">
                <a16:creationId xmlns:a16="http://schemas.microsoft.com/office/drawing/2014/main" id="{E621BF49-777F-4094-A0C8-654CE8916D42}"/>
              </a:ext>
            </a:extLst>
          </p:cNvPr>
          <p:cNvSpPr/>
          <p:nvPr/>
        </p:nvSpPr>
        <p:spPr>
          <a:xfrm>
            <a:off x="1408207" y="3296459"/>
            <a:ext cx="1495454"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PROF) </a:t>
            </a:r>
          </a:p>
          <a:p>
            <a:pPr algn="ctr"/>
            <a:r>
              <a:rPr lang="en-US" altLang="ja-JP" sz="800" dirty="0">
                <a:solidFill>
                  <a:schemeClr val="bg1"/>
                </a:solidFill>
              </a:rPr>
              <a:t>Portfolio, </a:t>
            </a:r>
            <a:r>
              <a:rPr lang="en-US" altLang="ja-JP" sz="800" dirty="0" err="1">
                <a:solidFill>
                  <a:schemeClr val="bg1"/>
                </a:solidFill>
              </a:rPr>
              <a:t>programme</a:t>
            </a:r>
            <a:r>
              <a:rPr lang="en-US" altLang="ja-JP" sz="800" dirty="0">
                <a:solidFill>
                  <a:schemeClr val="bg1"/>
                </a:solidFill>
              </a:rPr>
              <a:t> and project support</a:t>
            </a:r>
            <a:endParaRPr kumimoji="1" lang="ja-JP" altLang="en-US" sz="800" dirty="0">
              <a:solidFill>
                <a:schemeClr val="bg1"/>
              </a:solidFill>
            </a:endParaRPr>
          </a:p>
        </p:txBody>
      </p:sp>
      <p:sp>
        <p:nvSpPr>
          <p:cNvPr id="31" name="正方形/長方形 30">
            <a:extLst>
              <a:ext uri="{FF2B5EF4-FFF2-40B4-BE49-F238E27FC236}">
                <a16:creationId xmlns:a16="http://schemas.microsoft.com/office/drawing/2014/main" id="{03266C39-33E0-45F9-A3C6-AEA87E22655E}"/>
              </a:ext>
            </a:extLst>
          </p:cNvPr>
          <p:cNvSpPr/>
          <p:nvPr/>
        </p:nvSpPr>
        <p:spPr>
          <a:xfrm>
            <a:off x="1092684" y="4833617"/>
            <a:ext cx="940209" cy="1615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sp>
        <p:nvSpPr>
          <p:cNvPr id="32" name="吹き出し: 角を丸めた四角形 31">
            <a:extLst>
              <a:ext uri="{FF2B5EF4-FFF2-40B4-BE49-F238E27FC236}">
                <a16:creationId xmlns:a16="http://schemas.microsoft.com/office/drawing/2014/main" id="{3F9D3633-932F-4846-A767-56E4390177D0}"/>
              </a:ext>
            </a:extLst>
          </p:cNvPr>
          <p:cNvSpPr/>
          <p:nvPr/>
        </p:nvSpPr>
        <p:spPr>
          <a:xfrm>
            <a:off x="3564575" y="5137973"/>
            <a:ext cx="4383828" cy="323306"/>
          </a:xfrm>
          <a:prstGeom prst="wedgeRoundRectCallout">
            <a:avLst>
              <a:gd name="adj1" fmla="val -63761"/>
              <a:gd name="adj2" fmla="val -35598"/>
              <a:gd name="adj3" fmla="val 16667"/>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This is a copy of a skill in Figure </a:t>
            </a:r>
            <a:r>
              <a:rPr lang="en-US" altLang="ja-JP" sz="800" dirty="0">
                <a:solidFill>
                  <a:schemeClr val="tx1"/>
                </a:solidFill>
              </a:rPr>
              <a:t>4. The name is the same as SFIA skill PRMG, but DV15 is about management of systems development .</a:t>
            </a:r>
            <a:endParaRPr kumimoji="1" lang="ja-JP" altLang="en-US" sz="800" dirty="0">
              <a:solidFill>
                <a:schemeClr val="tx1"/>
              </a:solidFill>
            </a:endParaRPr>
          </a:p>
        </p:txBody>
      </p:sp>
      <p:sp>
        <p:nvSpPr>
          <p:cNvPr id="33" name="矢印: 五方向 32">
            <a:extLst>
              <a:ext uri="{FF2B5EF4-FFF2-40B4-BE49-F238E27FC236}">
                <a16:creationId xmlns:a16="http://schemas.microsoft.com/office/drawing/2014/main" id="{7F3F98EB-5E75-4B48-87BA-C3481767DE69}"/>
              </a:ext>
            </a:extLst>
          </p:cNvPr>
          <p:cNvSpPr/>
          <p:nvPr/>
        </p:nvSpPr>
        <p:spPr>
          <a:xfrm>
            <a:off x="3134557" y="1989217"/>
            <a:ext cx="1508770"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CIPM) </a:t>
            </a:r>
          </a:p>
          <a:p>
            <a:pPr algn="ctr"/>
            <a:r>
              <a:rPr lang="en-US" altLang="ja-JP" sz="800" dirty="0">
                <a:solidFill>
                  <a:schemeClr val="bg1"/>
                </a:solidFill>
              </a:rPr>
              <a:t>Change implementation planning and management</a:t>
            </a:r>
            <a:endParaRPr kumimoji="1" lang="ja-JP" altLang="en-US" sz="800" dirty="0">
              <a:solidFill>
                <a:schemeClr val="bg1"/>
              </a:solidFill>
            </a:endParaRPr>
          </a:p>
        </p:txBody>
      </p:sp>
      <p:sp>
        <p:nvSpPr>
          <p:cNvPr id="34" name="矢印: 五方向 33">
            <a:extLst>
              <a:ext uri="{FF2B5EF4-FFF2-40B4-BE49-F238E27FC236}">
                <a16:creationId xmlns:a16="http://schemas.microsoft.com/office/drawing/2014/main" id="{AC4DC67D-2395-47B3-8038-60AA3190367B}"/>
              </a:ext>
            </a:extLst>
          </p:cNvPr>
          <p:cNvSpPr/>
          <p:nvPr/>
        </p:nvSpPr>
        <p:spPr>
          <a:xfrm>
            <a:off x="3134557" y="2503585"/>
            <a:ext cx="1508770"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BPTS) </a:t>
            </a:r>
          </a:p>
          <a:p>
            <a:pPr algn="ctr"/>
            <a:r>
              <a:rPr lang="en-US" altLang="ja-JP" sz="800" dirty="0">
                <a:solidFill>
                  <a:schemeClr val="bg1"/>
                </a:solidFill>
              </a:rPr>
              <a:t>Business process testing</a:t>
            </a:r>
            <a:endParaRPr kumimoji="1" lang="ja-JP" altLang="en-US" sz="800" dirty="0">
              <a:solidFill>
                <a:schemeClr val="bg1"/>
              </a:solidFill>
            </a:endParaRPr>
          </a:p>
        </p:txBody>
      </p:sp>
      <p:sp>
        <p:nvSpPr>
          <p:cNvPr id="35" name="矢印: 五方向 34">
            <a:extLst>
              <a:ext uri="{FF2B5EF4-FFF2-40B4-BE49-F238E27FC236}">
                <a16:creationId xmlns:a16="http://schemas.microsoft.com/office/drawing/2014/main" id="{F8F729A0-8136-45C2-BC28-B217AE937C4A}"/>
              </a:ext>
            </a:extLst>
          </p:cNvPr>
          <p:cNvSpPr/>
          <p:nvPr/>
        </p:nvSpPr>
        <p:spPr>
          <a:xfrm>
            <a:off x="3134557" y="3017953"/>
            <a:ext cx="1508770"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BENM) </a:t>
            </a:r>
          </a:p>
          <a:p>
            <a:pPr algn="ctr"/>
            <a:r>
              <a:rPr lang="en-US" altLang="ja-JP" sz="800" dirty="0">
                <a:solidFill>
                  <a:schemeClr val="bg1"/>
                </a:solidFill>
              </a:rPr>
              <a:t>Benefits management</a:t>
            </a:r>
            <a:endParaRPr kumimoji="1" lang="ja-JP" altLang="en-US" sz="800" dirty="0">
              <a:solidFill>
                <a:schemeClr val="bg1"/>
              </a:solidFill>
            </a:endParaRPr>
          </a:p>
        </p:txBody>
      </p:sp>
      <p:sp>
        <p:nvSpPr>
          <p:cNvPr id="55" name="矢印: 五方向 54">
            <a:extLst>
              <a:ext uri="{FF2B5EF4-FFF2-40B4-BE49-F238E27FC236}">
                <a16:creationId xmlns:a16="http://schemas.microsoft.com/office/drawing/2014/main" id="{870EE503-53C4-4117-977A-99F26D82AAEF}"/>
              </a:ext>
            </a:extLst>
          </p:cNvPr>
          <p:cNvSpPr/>
          <p:nvPr/>
        </p:nvSpPr>
        <p:spPr>
          <a:xfrm>
            <a:off x="5686075" y="1879750"/>
            <a:ext cx="1960880" cy="427427"/>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CNSL) </a:t>
            </a:r>
          </a:p>
          <a:p>
            <a:pPr algn="ctr"/>
            <a:r>
              <a:rPr lang="en-US" altLang="ja-JP" sz="800" dirty="0">
                <a:solidFill>
                  <a:schemeClr val="bg1"/>
                </a:solidFill>
              </a:rPr>
              <a:t>Consultancy</a:t>
            </a:r>
            <a:endParaRPr kumimoji="1" lang="ja-JP" altLang="en-US" sz="800" dirty="0">
              <a:solidFill>
                <a:schemeClr val="bg1"/>
              </a:solidFill>
            </a:endParaRPr>
          </a:p>
        </p:txBody>
      </p:sp>
      <p:sp>
        <p:nvSpPr>
          <p:cNvPr id="56" name="矢印: 五方向 55">
            <a:extLst>
              <a:ext uri="{FF2B5EF4-FFF2-40B4-BE49-F238E27FC236}">
                <a16:creationId xmlns:a16="http://schemas.microsoft.com/office/drawing/2014/main" id="{C03C1DE0-E29F-4BAC-91EF-80A4F9AB7545}"/>
              </a:ext>
            </a:extLst>
          </p:cNvPr>
          <p:cNvSpPr/>
          <p:nvPr/>
        </p:nvSpPr>
        <p:spPr>
          <a:xfrm>
            <a:off x="5686075" y="2416644"/>
            <a:ext cx="1960880" cy="427427"/>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TECH) </a:t>
            </a:r>
          </a:p>
          <a:p>
            <a:pPr algn="ctr"/>
            <a:r>
              <a:rPr lang="en-US" altLang="ja-JP" sz="800" dirty="0">
                <a:solidFill>
                  <a:schemeClr val="bg1"/>
                </a:solidFill>
              </a:rPr>
              <a:t>Specialist advice</a:t>
            </a:r>
            <a:endParaRPr kumimoji="1" lang="ja-JP" altLang="en-US" sz="800" dirty="0">
              <a:solidFill>
                <a:schemeClr val="bg1"/>
              </a:solidFill>
            </a:endParaRPr>
          </a:p>
        </p:txBody>
      </p:sp>
      <p:sp>
        <p:nvSpPr>
          <p:cNvPr id="57" name="正方形/長方形 56">
            <a:extLst>
              <a:ext uri="{FF2B5EF4-FFF2-40B4-BE49-F238E27FC236}">
                <a16:creationId xmlns:a16="http://schemas.microsoft.com/office/drawing/2014/main" id="{DD4FA2DB-C05E-4056-A4FF-88ABD911CE6D}"/>
              </a:ext>
            </a:extLst>
          </p:cNvPr>
          <p:cNvSpPr/>
          <p:nvPr/>
        </p:nvSpPr>
        <p:spPr>
          <a:xfrm>
            <a:off x="5461375" y="1604478"/>
            <a:ext cx="1537576" cy="23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Information strategy</a:t>
            </a:r>
            <a:endParaRPr kumimoji="1" lang="ja-JP" altLang="en-US" sz="1000" dirty="0">
              <a:solidFill>
                <a:schemeClr val="tx1"/>
              </a:solidFill>
            </a:endParaRPr>
          </a:p>
        </p:txBody>
      </p:sp>
      <p:sp>
        <p:nvSpPr>
          <p:cNvPr id="58" name="正方形/長方形 57">
            <a:extLst>
              <a:ext uri="{FF2B5EF4-FFF2-40B4-BE49-F238E27FC236}">
                <a16:creationId xmlns:a16="http://schemas.microsoft.com/office/drawing/2014/main" id="{05DC7482-5558-454C-878E-6C1343EE326F}"/>
              </a:ext>
            </a:extLst>
          </p:cNvPr>
          <p:cNvSpPr/>
          <p:nvPr/>
        </p:nvSpPr>
        <p:spPr>
          <a:xfrm>
            <a:off x="5470227" y="1376825"/>
            <a:ext cx="1778764" cy="186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59" name="正方形/長方形 58">
            <a:extLst>
              <a:ext uri="{FF2B5EF4-FFF2-40B4-BE49-F238E27FC236}">
                <a16:creationId xmlns:a16="http://schemas.microsoft.com/office/drawing/2014/main" id="{5077E9F5-5FB8-4869-ADD4-89BFC3B7F44E}"/>
              </a:ext>
            </a:extLst>
          </p:cNvPr>
          <p:cNvSpPr/>
          <p:nvPr/>
        </p:nvSpPr>
        <p:spPr>
          <a:xfrm>
            <a:off x="5580245" y="1569708"/>
            <a:ext cx="2201453" cy="136130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a:extLst>
              <a:ext uri="{FF2B5EF4-FFF2-40B4-BE49-F238E27FC236}">
                <a16:creationId xmlns:a16="http://schemas.microsoft.com/office/drawing/2014/main" id="{667E0D0D-6385-4E1F-BBC9-E5989610C97D}"/>
              </a:ext>
            </a:extLst>
          </p:cNvPr>
          <p:cNvSpPr/>
          <p:nvPr/>
        </p:nvSpPr>
        <p:spPr>
          <a:xfrm>
            <a:off x="5499049" y="1365040"/>
            <a:ext cx="2449354" cy="254799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吹き出し: 角を丸めた四角形 36">
            <a:extLst>
              <a:ext uri="{FF2B5EF4-FFF2-40B4-BE49-F238E27FC236}">
                <a16:creationId xmlns:a16="http://schemas.microsoft.com/office/drawing/2014/main" id="{C265885C-C38A-4074-BFD5-17937D5CF0EB}"/>
              </a:ext>
            </a:extLst>
          </p:cNvPr>
          <p:cNvSpPr/>
          <p:nvPr/>
        </p:nvSpPr>
        <p:spPr>
          <a:xfrm>
            <a:off x="2548625" y="4089260"/>
            <a:ext cx="2680634" cy="221622"/>
          </a:xfrm>
          <a:prstGeom prst="wedgeRoundRectCallout">
            <a:avLst>
              <a:gd name="adj1" fmla="val -63254"/>
              <a:gd name="adj2" fmla="val 33296"/>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rPr>
              <a:t>Dotted line shows there is a weak relevance.</a:t>
            </a:r>
          </a:p>
          <a:p>
            <a:pPr algn="ctr"/>
            <a:r>
              <a:rPr lang="en-US" altLang="ja-JP" sz="800" dirty="0">
                <a:solidFill>
                  <a:srgbClr val="FF0000"/>
                </a:solidFill>
              </a:rPr>
              <a:t>Solid line shows there is a relevance.</a:t>
            </a:r>
            <a:endParaRPr lang="ja-JP" altLang="en-US" sz="800" dirty="0">
              <a:solidFill>
                <a:srgbClr val="FF0000"/>
              </a:solidFill>
            </a:endParaRPr>
          </a:p>
        </p:txBody>
      </p:sp>
      <p:sp>
        <p:nvSpPr>
          <p:cNvPr id="36" name="吹き出し: 角を丸めた四角形 35">
            <a:extLst>
              <a:ext uri="{FF2B5EF4-FFF2-40B4-BE49-F238E27FC236}">
                <a16:creationId xmlns:a16="http://schemas.microsoft.com/office/drawing/2014/main" id="{C94B9395-75E3-4365-B7FD-C4AF8E494BAE}"/>
              </a:ext>
            </a:extLst>
          </p:cNvPr>
          <p:cNvSpPr/>
          <p:nvPr/>
        </p:nvSpPr>
        <p:spPr>
          <a:xfrm>
            <a:off x="1219052" y="4399906"/>
            <a:ext cx="835671" cy="221622"/>
          </a:xfrm>
          <a:prstGeom prst="wedgeRoundRectCallout">
            <a:avLst>
              <a:gd name="adj1" fmla="val -48581"/>
              <a:gd name="adj2" fmla="val 115815"/>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rPr>
              <a:t>Task group</a:t>
            </a:r>
            <a:endParaRPr lang="ja-JP" altLang="en-US" sz="800" dirty="0">
              <a:solidFill>
                <a:srgbClr val="FF0000"/>
              </a:solidFill>
            </a:endParaRPr>
          </a:p>
        </p:txBody>
      </p:sp>
      <p:sp>
        <p:nvSpPr>
          <p:cNvPr id="38" name="吹き出し: 角を丸めた四角形 37">
            <a:extLst>
              <a:ext uri="{FF2B5EF4-FFF2-40B4-BE49-F238E27FC236}">
                <a16:creationId xmlns:a16="http://schemas.microsoft.com/office/drawing/2014/main" id="{1F3FD122-4E25-4C05-838E-C6549E576A52}"/>
              </a:ext>
            </a:extLst>
          </p:cNvPr>
          <p:cNvSpPr/>
          <p:nvPr/>
        </p:nvSpPr>
        <p:spPr>
          <a:xfrm>
            <a:off x="2646085" y="1001567"/>
            <a:ext cx="1127124" cy="221622"/>
          </a:xfrm>
          <a:prstGeom prst="wedgeRoundRectCallout">
            <a:avLst>
              <a:gd name="adj1" fmla="val -38438"/>
              <a:gd name="adj2" fmla="val 149793"/>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rPr>
              <a:t>Category</a:t>
            </a:r>
            <a:endParaRPr lang="ja-JP" altLang="en-US" sz="800" dirty="0">
              <a:solidFill>
                <a:srgbClr val="FF0000"/>
              </a:solidFill>
            </a:endParaRPr>
          </a:p>
        </p:txBody>
      </p:sp>
      <p:sp>
        <p:nvSpPr>
          <p:cNvPr id="39" name="吹き出し: 角を丸めた四角形 38">
            <a:extLst>
              <a:ext uri="{FF2B5EF4-FFF2-40B4-BE49-F238E27FC236}">
                <a16:creationId xmlns:a16="http://schemas.microsoft.com/office/drawing/2014/main" id="{46E76711-112A-48AB-984C-81950EBAE632}"/>
              </a:ext>
            </a:extLst>
          </p:cNvPr>
          <p:cNvSpPr/>
          <p:nvPr/>
        </p:nvSpPr>
        <p:spPr>
          <a:xfrm>
            <a:off x="3109678" y="1285850"/>
            <a:ext cx="1127124" cy="221622"/>
          </a:xfrm>
          <a:prstGeom prst="wedgeRoundRectCallout">
            <a:avLst>
              <a:gd name="adj1" fmla="val -47028"/>
              <a:gd name="adj2" fmla="val 135231"/>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rPr>
              <a:t>Subcategory</a:t>
            </a:r>
            <a:endParaRPr lang="ja-JP" altLang="en-US" sz="800" dirty="0">
              <a:solidFill>
                <a:srgbClr val="FF0000"/>
              </a:solidFill>
            </a:endParaRPr>
          </a:p>
        </p:txBody>
      </p:sp>
      <p:sp>
        <p:nvSpPr>
          <p:cNvPr id="40" name="吹き出し: 角を丸めた四角形 39">
            <a:extLst>
              <a:ext uri="{FF2B5EF4-FFF2-40B4-BE49-F238E27FC236}">
                <a16:creationId xmlns:a16="http://schemas.microsoft.com/office/drawing/2014/main" id="{7A6C314F-2B77-4F4A-9695-9134217CEF4B}"/>
              </a:ext>
            </a:extLst>
          </p:cNvPr>
          <p:cNvSpPr/>
          <p:nvPr/>
        </p:nvSpPr>
        <p:spPr>
          <a:xfrm>
            <a:off x="3431202" y="1600597"/>
            <a:ext cx="1127124" cy="221622"/>
          </a:xfrm>
          <a:prstGeom prst="wedgeRoundRectCallout">
            <a:avLst>
              <a:gd name="adj1" fmla="val -47028"/>
              <a:gd name="adj2" fmla="val 135231"/>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FF0000"/>
                </a:solidFill>
              </a:rPr>
              <a:t>Skill</a:t>
            </a:r>
            <a:endParaRPr lang="ja-JP" altLang="en-US" sz="800" dirty="0">
              <a:solidFill>
                <a:srgbClr val="FF0000"/>
              </a:solidFill>
            </a:endParaRPr>
          </a:p>
        </p:txBody>
      </p:sp>
      <p:sp>
        <p:nvSpPr>
          <p:cNvPr id="41" name="吹き出し: 角を丸めた四角形 40">
            <a:extLst>
              <a:ext uri="{FF2B5EF4-FFF2-40B4-BE49-F238E27FC236}">
                <a16:creationId xmlns:a16="http://schemas.microsoft.com/office/drawing/2014/main" id="{1147003A-D1F6-4BD7-868F-FCD655EF5A5A}"/>
              </a:ext>
            </a:extLst>
          </p:cNvPr>
          <p:cNvSpPr/>
          <p:nvPr/>
        </p:nvSpPr>
        <p:spPr>
          <a:xfrm>
            <a:off x="2364163" y="4598498"/>
            <a:ext cx="1256518" cy="202210"/>
          </a:xfrm>
          <a:prstGeom prst="wedgeRoundRectCallout">
            <a:avLst>
              <a:gd name="adj1" fmla="val -48581"/>
              <a:gd name="adj2" fmla="val 115815"/>
              <a:gd name="adj3" fmla="val 16667"/>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rgbClr val="FF0000"/>
                </a:solidFill>
              </a:rPr>
              <a:t>Task major category</a:t>
            </a:r>
            <a:endParaRPr lang="ja-JP" altLang="en-US" sz="800" dirty="0">
              <a:solidFill>
                <a:srgbClr val="FF0000"/>
              </a:solidFill>
            </a:endParaRPr>
          </a:p>
        </p:txBody>
      </p:sp>
    </p:spTree>
    <p:extLst>
      <p:ext uri="{BB962C8B-B14F-4D97-AF65-F5344CB8AC3E}">
        <p14:creationId xmlns:p14="http://schemas.microsoft.com/office/powerpoint/2010/main" val="1235450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4" name="直線コネクタ 93">
            <a:extLst>
              <a:ext uri="{FF2B5EF4-FFF2-40B4-BE49-F238E27FC236}">
                <a16:creationId xmlns:a16="http://schemas.microsoft.com/office/drawing/2014/main" id="{79DEA337-18BE-40A0-95B3-F8F0274FB1D4}"/>
              </a:ext>
            </a:extLst>
          </p:cNvPr>
          <p:cNvCxnSpPr>
            <a:cxnSpLocks/>
            <a:stCxn id="92" idx="2"/>
            <a:endCxn id="70" idx="0"/>
          </p:cNvCxnSpPr>
          <p:nvPr/>
        </p:nvCxnSpPr>
        <p:spPr>
          <a:xfrm>
            <a:off x="4416290" y="2067265"/>
            <a:ext cx="7745" cy="25483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7B0D64B1-B3C2-4B97-86F1-9FE9417805C1}"/>
              </a:ext>
            </a:extLst>
          </p:cNvPr>
          <p:cNvCxnSpPr>
            <a:cxnSpLocks/>
          </p:cNvCxnSpPr>
          <p:nvPr/>
        </p:nvCxnSpPr>
        <p:spPr>
          <a:xfrm>
            <a:off x="2238352" y="3547205"/>
            <a:ext cx="0" cy="186204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4408E8DF-7B74-4015-9095-8A849794FDC4}"/>
              </a:ext>
            </a:extLst>
          </p:cNvPr>
          <p:cNvCxnSpPr>
            <a:cxnSpLocks/>
          </p:cNvCxnSpPr>
          <p:nvPr/>
        </p:nvCxnSpPr>
        <p:spPr>
          <a:xfrm flipH="1">
            <a:off x="2136423" y="2026171"/>
            <a:ext cx="21362" cy="340090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1629450" y="6147821"/>
            <a:ext cx="6154993" cy="276999"/>
          </a:xfrm>
          <a:prstGeom prst="rect">
            <a:avLst/>
          </a:prstGeom>
          <a:noFill/>
        </p:spPr>
        <p:txBody>
          <a:bodyPr wrap="square" rtlCol="0">
            <a:spAutoFit/>
          </a:bodyPr>
          <a:lstStyle/>
          <a:p>
            <a:pPr algn="ctr"/>
            <a:r>
              <a:rPr lang="en-US" altLang="ja-JP" sz="1200" b="1" u="sng" dirty="0"/>
              <a:t>Figure 2. Life cycle process : from “Business analysis” to “Business modelling” </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33463"/>
            <a:ext cx="8319042" cy="27236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319760" y="4218836"/>
            <a:ext cx="8319042" cy="18023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84859" y="1127044"/>
            <a:ext cx="639066"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3" name="テキスト ボックス 132">
            <a:extLst>
              <a:ext uri="{FF2B5EF4-FFF2-40B4-BE49-F238E27FC236}">
                <a16:creationId xmlns:a16="http://schemas.microsoft.com/office/drawing/2014/main" id="{B74BF433-25D5-494E-BBCB-F0EA9F71CCFA}"/>
              </a:ext>
            </a:extLst>
          </p:cNvPr>
          <p:cNvSpPr txBox="1"/>
          <p:nvPr/>
        </p:nvSpPr>
        <p:spPr>
          <a:xfrm>
            <a:off x="296583" y="4221765"/>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79" name="正方形/長方形 78">
            <a:extLst>
              <a:ext uri="{FF2B5EF4-FFF2-40B4-BE49-F238E27FC236}">
                <a16:creationId xmlns:a16="http://schemas.microsoft.com/office/drawing/2014/main" id="{3F8DC86B-DCEB-4410-BA66-95A52F2BE1D3}"/>
              </a:ext>
            </a:extLst>
          </p:cNvPr>
          <p:cNvSpPr/>
          <p:nvPr/>
        </p:nvSpPr>
        <p:spPr>
          <a:xfrm>
            <a:off x="715240" y="2259563"/>
            <a:ext cx="7532294" cy="15244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8D240F4-14FB-4DB9-A3AE-24F897F8B111}"/>
              </a:ext>
            </a:extLst>
          </p:cNvPr>
          <p:cNvSpPr/>
          <p:nvPr/>
        </p:nvSpPr>
        <p:spPr>
          <a:xfrm>
            <a:off x="747022" y="2464014"/>
            <a:ext cx="7324601" cy="74513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DD4FA2DB-C05E-4056-A4FF-88ABD911CE6D}"/>
              </a:ext>
            </a:extLst>
          </p:cNvPr>
          <p:cNvSpPr/>
          <p:nvPr/>
        </p:nvSpPr>
        <p:spPr>
          <a:xfrm>
            <a:off x="716557" y="2441611"/>
            <a:ext cx="1965538" cy="2365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strategy and planning</a:t>
            </a:r>
            <a:endParaRPr kumimoji="1" lang="ja-JP" altLang="en-US" sz="1000" dirty="0">
              <a:solidFill>
                <a:schemeClr val="tx1"/>
              </a:solidFill>
            </a:endParaRPr>
          </a:p>
        </p:txBody>
      </p:sp>
      <p:sp>
        <p:nvSpPr>
          <p:cNvPr id="58" name="正方形/長方形 57">
            <a:extLst>
              <a:ext uri="{FF2B5EF4-FFF2-40B4-BE49-F238E27FC236}">
                <a16:creationId xmlns:a16="http://schemas.microsoft.com/office/drawing/2014/main" id="{05DC7482-5558-454C-878E-6C1343EE326F}"/>
              </a:ext>
            </a:extLst>
          </p:cNvPr>
          <p:cNvSpPr/>
          <p:nvPr/>
        </p:nvSpPr>
        <p:spPr>
          <a:xfrm>
            <a:off x="649052" y="2282684"/>
            <a:ext cx="1719003" cy="1448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59" name="正方形/長方形 58">
            <a:extLst>
              <a:ext uri="{FF2B5EF4-FFF2-40B4-BE49-F238E27FC236}">
                <a16:creationId xmlns:a16="http://schemas.microsoft.com/office/drawing/2014/main" id="{5077E9F5-5FB8-4869-ADD4-89BFC3B7F44E}"/>
              </a:ext>
            </a:extLst>
          </p:cNvPr>
          <p:cNvSpPr/>
          <p:nvPr/>
        </p:nvSpPr>
        <p:spPr>
          <a:xfrm>
            <a:off x="747022" y="3240964"/>
            <a:ext cx="7316928" cy="48597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矢印: 五方向 36">
            <a:extLst>
              <a:ext uri="{FF2B5EF4-FFF2-40B4-BE49-F238E27FC236}">
                <a16:creationId xmlns:a16="http://schemas.microsoft.com/office/drawing/2014/main" id="{1CE13FAE-1B6C-47A6-BFDE-E276D4650461}"/>
              </a:ext>
            </a:extLst>
          </p:cNvPr>
          <p:cNvSpPr/>
          <p:nvPr/>
        </p:nvSpPr>
        <p:spPr>
          <a:xfrm>
            <a:off x="5736557" y="3009772"/>
            <a:ext cx="2290580" cy="165203"/>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ITMG) IT management</a:t>
            </a:r>
            <a:endParaRPr kumimoji="1" lang="ja-JP" altLang="en-US" sz="800" dirty="0">
              <a:solidFill>
                <a:schemeClr val="bg1"/>
              </a:solidFill>
            </a:endParaRPr>
          </a:p>
        </p:txBody>
      </p:sp>
      <p:sp>
        <p:nvSpPr>
          <p:cNvPr id="40" name="矢印: 五方向 39">
            <a:extLst>
              <a:ext uri="{FF2B5EF4-FFF2-40B4-BE49-F238E27FC236}">
                <a16:creationId xmlns:a16="http://schemas.microsoft.com/office/drawing/2014/main" id="{5857DA4E-3C6F-4D44-8BDF-E3A640A77EED}"/>
              </a:ext>
            </a:extLst>
          </p:cNvPr>
          <p:cNvSpPr/>
          <p:nvPr/>
        </p:nvSpPr>
        <p:spPr>
          <a:xfrm>
            <a:off x="840496" y="2847770"/>
            <a:ext cx="2232644" cy="160269"/>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RSCH) Research</a:t>
            </a:r>
            <a:endParaRPr kumimoji="1" lang="ja-JP" altLang="en-US" sz="800" dirty="0">
              <a:solidFill>
                <a:schemeClr val="bg1"/>
              </a:solidFill>
            </a:endParaRPr>
          </a:p>
        </p:txBody>
      </p:sp>
      <p:sp>
        <p:nvSpPr>
          <p:cNvPr id="45" name="矢印: 五方向 44">
            <a:extLst>
              <a:ext uri="{FF2B5EF4-FFF2-40B4-BE49-F238E27FC236}">
                <a16:creationId xmlns:a16="http://schemas.microsoft.com/office/drawing/2014/main" id="{F3B0D6E3-F1CE-4C0B-8DAC-26F8B23E623E}"/>
              </a:ext>
            </a:extLst>
          </p:cNvPr>
          <p:cNvSpPr/>
          <p:nvPr/>
        </p:nvSpPr>
        <p:spPr>
          <a:xfrm>
            <a:off x="858892" y="3388557"/>
            <a:ext cx="2248793" cy="15864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EMRG)  Emerging technology monitoring</a:t>
            </a:r>
            <a:endParaRPr kumimoji="1" lang="ja-JP" altLang="en-US" sz="800" dirty="0">
              <a:solidFill>
                <a:schemeClr val="bg1"/>
              </a:solidFill>
            </a:endParaRPr>
          </a:p>
        </p:txBody>
      </p:sp>
      <p:sp>
        <p:nvSpPr>
          <p:cNvPr id="64" name="正方形/長方形 63">
            <a:extLst>
              <a:ext uri="{FF2B5EF4-FFF2-40B4-BE49-F238E27FC236}">
                <a16:creationId xmlns:a16="http://schemas.microsoft.com/office/drawing/2014/main" id="{CD1A6C15-BA04-4671-9EB3-102BCE184431}"/>
              </a:ext>
            </a:extLst>
          </p:cNvPr>
          <p:cNvSpPr/>
          <p:nvPr/>
        </p:nvSpPr>
        <p:spPr>
          <a:xfrm>
            <a:off x="692320" y="3193815"/>
            <a:ext cx="2027749" cy="213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Technical strategy and planning</a:t>
            </a:r>
            <a:endParaRPr kumimoji="1" lang="ja-JP" altLang="en-US" sz="1000" dirty="0">
              <a:solidFill>
                <a:schemeClr val="tx1"/>
              </a:solidFill>
            </a:endParaRPr>
          </a:p>
        </p:txBody>
      </p:sp>
      <p:sp>
        <p:nvSpPr>
          <p:cNvPr id="66" name="正方形/長方形 65">
            <a:extLst>
              <a:ext uri="{FF2B5EF4-FFF2-40B4-BE49-F238E27FC236}">
                <a16:creationId xmlns:a16="http://schemas.microsoft.com/office/drawing/2014/main" id="{F3B4B3A8-1325-4AB9-8040-09B38AACF18E}"/>
              </a:ext>
            </a:extLst>
          </p:cNvPr>
          <p:cNvSpPr/>
          <p:nvPr/>
        </p:nvSpPr>
        <p:spPr>
          <a:xfrm>
            <a:off x="646601" y="5228551"/>
            <a:ext cx="1511184" cy="1339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Promotion &amp; Support</a:t>
            </a:r>
            <a:endParaRPr kumimoji="1" lang="ja-JP" altLang="en-US" sz="1000" dirty="0">
              <a:solidFill>
                <a:schemeClr val="tx1"/>
              </a:solidFill>
            </a:endParaRPr>
          </a:p>
        </p:txBody>
      </p:sp>
      <p:sp>
        <p:nvSpPr>
          <p:cNvPr id="68" name="矢印: 五方向 67">
            <a:extLst>
              <a:ext uri="{FF2B5EF4-FFF2-40B4-BE49-F238E27FC236}">
                <a16:creationId xmlns:a16="http://schemas.microsoft.com/office/drawing/2014/main" id="{2E17EE8A-1418-40BC-8ADA-77FBB4A478A6}"/>
              </a:ext>
            </a:extLst>
          </p:cNvPr>
          <p:cNvSpPr/>
          <p:nvPr/>
        </p:nvSpPr>
        <p:spPr>
          <a:xfrm>
            <a:off x="825184" y="5409249"/>
            <a:ext cx="2248793" cy="43267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CM05) </a:t>
            </a:r>
            <a:br>
              <a:rPr lang="en-US" altLang="ja-JP" sz="800" dirty="0">
                <a:solidFill>
                  <a:schemeClr val="tx1"/>
                </a:solidFill>
              </a:rPr>
            </a:br>
            <a:r>
              <a:rPr lang="en-US" altLang="ja-JP" sz="800" dirty="0">
                <a:solidFill>
                  <a:schemeClr val="tx1"/>
                </a:solidFill>
              </a:rPr>
              <a:t>Investigation, analysis, and technical support of new businesses and technologies</a:t>
            </a:r>
          </a:p>
        </p:txBody>
      </p:sp>
      <p:sp>
        <p:nvSpPr>
          <p:cNvPr id="69" name="正方形/長方形 68">
            <a:extLst>
              <a:ext uri="{FF2B5EF4-FFF2-40B4-BE49-F238E27FC236}">
                <a16:creationId xmlns:a16="http://schemas.microsoft.com/office/drawing/2014/main" id="{83BAC237-CE34-4A80-9EDB-201EF58B4128}"/>
              </a:ext>
            </a:extLst>
          </p:cNvPr>
          <p:cNvSpPr/>
          <p:nvPr/>
        </p:nvSpPr>
        <p:spPr>
          <a:xfrm>
            <a:off x="725958" y="5189560"/>
            <a:ext cx="7521576" cy="72254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矢印: 五方向 69">
            <a:extLst>
              <a:ext uri="{FF2B5EF4-FFF2-40B4-BE49-F238E27FC236}">
                <a16:creationId xmlns:a16="http://schemas.microsoft.com/office/drawing/2014/main" id="{3D8C1745-C7D6-4423-900F-C0B1C150EC5D}"/>
              </a:ext>
            </a:extLst>
          </p:cNvPr>
          <p:cNvSpPr/>
          <p:nvPr/>
        </p:nvSpPr>
        <p:spPr>
          <a:xfrm>
            <a:off x="858892" y="4615612"/>
            <a:ext cx="7148682" cy="19518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ST01) Business operations strategy formulation</a:t>
            </a:r>
            <a:endParaRPr kumimoji="1" lang="ja-JP" altLang="en-US" sz="800" dirty="0">
              <a:solidFill>
                <a:schemeClr val="tx1"/>
              </a:solidFill>
            </a:endParaRPr>
          </a:p>
        </p:txBody>
      </p:sp>
      <p:sp>
        <p:nvSpPr>
          <p:cNvPr id="71" name="矢印: 五方向 70">
            <a:extLst>
              <a:ext uri="{FF2B5EF4-FFF2-40B4-BE49-F238E27FC236}">
                <a16:creationId xmlns:a16="http://schemas.microsoft.com/office/drawing/2014/main" id="{072D0BA4-7B78-4407-B2CF-BB833E272DA6}"/>
              </a:ext>
            </a:extLst>
          </p:cNvPr>
          <p:cNvSpPr/>
          <p:nvPr/>
        </p:nvSpPr>
        <p:spPr>
          <a:xfrm>
            <a:off x="858893" y="4841789"/>
            <a:ext cx="7148682" cy="230579"/>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ST0</a:t>
            </a:r>
            <a:r>
              <a:rPr lang="ja-JP" altLang="en-US" sz="800" dirty="0">
                <a:solidFill>
                  <a:schemeClr val="tx1"/>
                </a:solidFill>
              </a:rPr>
              <a:t>２</a:t>
            </a:r>
            <a:r>
              <a:rPr lang="en-US" altLang="ja-JP" sz="800" dirty="0">
                <a:solidFill>
                  <a:schemeClr val="tx1"/>
                </a:solidFill>
              </a:rPr>
              <a:t>) Understanding of business operations strategy and support for its formulation</a:t>
            </a:r>
            <a:endParaRPr kumimoji="1" lang="ja-JP" altLang="en-US" sz="800" dirty="0">
              <a:solidFill>
                <a:schemeClr val="tx1"/>
              </a:solidFill>
            </a:endParaRPr>
          </a:p>
        </p:txBody>
      </p:sp>
      <p:sp>
        <p:nvSpPr>
          <p:cNvPr id="72" name="正方形/長方形 71">
            <a:extLst>
              <a:ext uri="{FF2B5EF4-FFF2-40B4-BE49-F238E27FC236}">
                <a16:creationId xmlns:a16="http://schemas.microsoft.com/office/drawing/2014/main" id="{34BD135A-4249-4FC3-B0CC-BC7252BA5DB1}"/>
              </a:ext>
            </a:extLst>
          </p:cNvPr>
          <p:cNvSpPr/>
          <p:nvPr/>
        </p:nvSpPr>
        <p:spPr>
          <a:xfrm>
            <a:off x="718446" y="1511430"/>
            <a:ext cx="1963649" cy="1676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change management</a:t>
            </a:r>
            <a:endParaRPr kumimoji="1" lang="ja-JP" altLang="en-US" sz="1000" dirty="0">
              <a:solidFill>
                <a:schemeClr val="tx1"/>
              </a:solidFill>
            </a:endParaRPr>
          </a:p>
        </p:txBody>
      </p:sp>
      <p:sp>
        <p:nvSpPr>
          <p:cNvPr id="73" name="矢印: 五方向 72">
            <a:extLst>
              <a:ext uri="{FF2B5EF4-FFF2-40B4-BE49-F238E27FC236}">
                <a16:creationId xmlns:a16="http://schemas.microsoft.com/office/drawing/2014/main" id="{B52FBE07-4586-4A23-926E-DEDA27BFA8BD}"/>
              </a:ext>
            </a:extLst>
          </p:cNvPr>
          <p:cNvSpPr/>
          <p:nvPr/>
        </p:nvSpPr>
        <p:spPr>
          <a:xfrm>
            <a:off x="897222" y="1708002"/>
            <a:ext cx="2191183" cy="318169"/>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BUAN)  Business analysis</a:t>
            </a:r>
            <a:endParaRPr kumimoji="1" lang="ja-JP" altLang="en-US" sz="800" dirty="0">
              <a:solidFill>
                <a:schemeClr val="bg1"/>
              </a:solidFill>
            </a:endParaRPr>
          </a:p>
        </p:txBody>
      </p:sp>
      <p:sp>
        <p:nvSpPr>
          <p:cNvPr id="74" name="矢印: 五方向 73">
            <a:extLst>
              <a:ext uri="{FF2B5EF4-FFF2-40B4-BE49-F238E27FC236}">
                <a16:creationId xmlns:a16="http://schemas.microsoft.com/office/drawing/2014/main" id="{143886FE-BAC1-44A1-A110-C5614507231F}"/>
              </a:ext>
            </a:extLst>
          </p:cNvPr>
          <p:cNvSpPr/>
          <p:nvPr/>
        </p:nvSpPr>
        <p:spPr>
          <a:xfrm>
            <a:off x="5732775" y="1725194"/>
            <a:ext cx="2274799" cy="30097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BSMO)  Business modelling</a:t>
            </a:r>
            <a:endParaRPr kumimoji="1" lang="ja-JP" altLang="en-US" sz="800" dirty="0">
              <a:solidFill>
                <a:schemeClr val="bg1"/>
              </a:solidFill>
            </a:endParaRPr>
          </a:p>
        </p:txBody>
      </p:sp>
      <p:sp>
        <p:nvSpPr>
          <p:cNvPr id="75" name="正方形/長方形 74">
            <a:extLst>
              <a:ext uri="{FF2B5EF4-FFF2-40B4-BE49-F238E27FC236}">
                <a16:creationId xmlns:a16="http://schemas.microsoft.com/office/drawing/2014/main" id="{E4245128-3847-43F0-B4C2-B317D2779C2E}"/>
              </a:ext>
            </a:extLst>
          </p:cNvPr>
          <p:cNvSpPr/>
          <p:nvPr/>
        </p:nvSpPr>
        <p:spPr>
          <a:xfrm>
            <a:off x="670837" y="4443543"/>
            <a:ext cx="737795" cy="172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a:t>
            </a:r>
            <a:endParaRPr kumimoji="1" lang="ja-JP" altLang="en-US" sz="1000" dirty="0">
              <a:solidFill>
                <a:schemeClr val="tx1"/>
              </a:solidFill>
            </a:endParaRPr>
          </a:p>
        </p:txBody>
      </p:sp>
      <p:sp>
        <p:nvSpPr>
          <p:cNvPr id="81" name="正方形/長方形 80">
            <a:extLst>
              <a:ext uri="{FF2B5EF4-FFF2-40B4-BE49-F238E27FC236}">
                <a16:creationId xmlns:a16="http://schemas.microsoft.com/office/drawing/2014/main" id="{ED26B4E6-BCA5-4067-BC54-47876FBC9682}"/>
              </a:ext>
            </a:extLst>
          </p:cNvPr>
          <p:cNvSpPr/>
          <p:nvPr/>
        </p:nvSpPr>
        <p:spPr>
          <a:xfrm>
            <a:off x="725250" y="1368070"/>
            <a:ext cx="7522284" cy="8136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a:extLst>
              <a:ext uri="{FF2B5EF4-FFF2-40B4-BE49-F238E27FC236}">
                <a16:creationId xmlns:a16="http://schemas.microsoft.com/office/drawing/2014/main" id="{1E785A87-0742-4CBF-9D8A-7DC2CE6D0401}"/>
              </a:ext>
            </a:extLst>
          </p:cNvPr>
          <p:cNvSpPr/>
          <p:nvPr/>
        </p:nvSpPr>
        <p:spPr>
          <a:xfrm>
            <a:off x="682673" y="1317271"/>
            <a:ext cx="1758593" cy="246221"/>
          </a:xfrm>
          <a:prstGeom prst="rect">
            <a:avLst/>
          </a:prstGeom>
        </p:spPr>
        <p:txBody>
          <a:bodyPr wrap="square">
            <a:spAutoFit/>
          </a:bodyPr>
          <a:lstStyle/>
          <a:p>
            <a:r>
              <a:rPr lang="en-US" altLang="ja-JP" sz="1000" dirty="0"/>
              <a:t>Change</a:t>
            </a:r>
            <a:r>
              <a:rPr lang="ja-JP" altLang="en-US" sz="1000" dirty="0"/>
              <a:t> </a:t>
            </a:r>
            <a:r>
              <a:rPr lang="en-US" altLang="ja-JP" sz="1000" dirty="0"/>
              <a:t>and transformation</a:t>
            </a:r>
          </a:p>
        </p:txBody>
      </p:sp>
      <p:sp>
        <p:nvSpPr>
          <p:cNvPr id="83" name="正方形/長方形 82">
            <a:extLst>
              <a:ext uri="{FF2B5EF4-FFF2-40B4-BE49-F238E27FC236}">
                <a16:creationId xmlns:a16="http://schemas.microsoft.com/office/drawing/2014/main" id="{D157391B-518F-4430-86B3-287F5F5EDA95}"/>
              </a:ext>
            </a:extLst>
          </p:cNvPr>
          <p:cNvSpPr/>
          <p:nvPr/>
        </p:nvSpPr>
        <p:spPr>
          <a:xfrm>
            <a:off x="758174" y="1528730"/>
            <a:ext cx="7316928" cy="5970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矢印: 五方向 84">
            <a:extLst>
              <a:ext uri="{FF2B5EF4-FFF2-40B4-BE49-F238E27FC236}">
                <a16:creationId xmlns:a16="http://schemas.microsoft.com/office/drawing/2014/main" id="{949D6BD6-3616-4676-94BB-41D6A2C84789}"/>
              </a:ext>
            </a:extLst>
          </p:cNvPr>
          <p:cNvSpPr/>
          <p:nvPr/>
        </p:nvSpPr>
        <p:spPr>
          <a:xfrm>
            <a:off x="836652" y="2634245"/>
            <a:ext cx="2237325" cy="181904"/>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DEMM) Demand management</a:t>
            </a:r>
            <a:endParaRPr kumimoji="1" lang="ja-JP" altLang="en-US" sz="800" dirty="0">
              <a:solidFill>
                <a:schemeClr val="bg1"/>
              </a:solidFill>
            </a:endParaRPr>
          </a:p>
        </p:txBody>
      </p:sp>
      <p:sp>
        <p:nvSpPr>
          <p:cNvPr id="86" name="矢印: 五方向 85">
            <a:extLst>
              <a:ext uri="{FF2B5EF4-FFF2-40B4-BE49-F238E27FC236}">
                <a16:creationId xmlns:a16="http://schemas.microsoft.com/office/drawing/2014/main" id="{BF22DDD0-A9B2-4CBC-9364-E2F9FE0FBA24}"/>
              </a:ext>
            </a:extLst>
          </p:cNvPr>
          <p:cNvSpPr/>
          <p:nvPr/>
        </p:nvSpPr>
        <p:spPr>
          <a:xfrm>
            <a:off x="3283005" y="2634294"/>
            <a:ext cx="2286954" cy="337260"/>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INOV) Innovation</a:t>
            </a:r>
            <a:endParaRPr kumimoji="1" lang="ja-JP" altLang="en-US" sz="800" dirty="0">
              <a:solidFill>
                <a:schemeClr val="bg1"/>
              </a:solidFill>
            </a:endParaRPr>
          </a:p>
        </p:txBody>
      </p:sp>
      <p:sp>
        <p:nvSpPr>
          <p:cNvPr id="87" name="矢印: 五方向 86">
            <a:extLst>
              <a:ext uri="{FF2B5EF4-FFF2-40B4-BE49-F238E27FC236}">
                <a16:creationId xmlns:a16="http://schemas.microsoft.com/office/drawing/2014/main" id="{D6DF7F97-818E-4373-A6DA-057392A9F78A}"/>
              </a:ext>
            </a:extLst>
          </p:cNvPr>
          <p:cNvSpPr/>
          <p:nvPr/>
        </p:nvSpPr>
        <p:spPr>
          <a:xfrm>
            <a:off x="5733251" y="2838019"/>
            <a:ext cx="2305255" cy="151880"/>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BPRE)  Business process improvement</a:t>
            </a:r>
            <a:endParaRPr kumimoji="1" lang="ja-JP" altLang="en-US" sz="800" dirty="0">
              <a:solidFill>
                <a:schemeClr val="bg1"/>
              </a:solidFill>
            </a:endParaRPr>
          </a:p>
        </p:txBody>
      </p:sp>
      <p:sp>
        <p:nvSpPr>
          <p:cNvPr id="88" name="矢印: 五方向 87">
            <a:extLst>
              <a:ext uri="{FF2B5EF4-FFF2-40B4-BE49-F238E27FC236}">
                <a16:creationId xmlns:a16="http://schemas.microsoft.com/office/drawing/2014/main" id="{08745A18-2CEF-407A-9275-427F425DE25E}"/>
              </a:ext>
            </a:extLst>
          </p:cNvPr>
          <p:cNvSpPr/>
          <p:nvPr/>
        </p:nvSpPr>
        <p:spPr>
          <a:xfrm>
            <a:off x="5732775" y="2647008"/>
            <a:ext cx="2305249" cy="15839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STPL)  Enterprise and business architecture</a:t>
            </a:r>
            <a:endParaRPr kumimoji="1" lang="ja-JP" altLang="en-US" sz="800" dirty="0">
              <a:solidFill>
                <a:schemeClr val="bg1"/>
              </a:solidFill>
            </a:endParaRPr>
          </a:p>
        </p:txBody>
      </p:sp>
      <p:sp>
        <p:nvSpPr>
          <p:cNvPr id="89" name="正方形/長方形 88">
            <a:extLst>
              <a:ext uri="{FF2B5EF4-FFF2-40B4-BE49-F238E27FC236}">
                <a16:creationId xmlns:a16="http://schemas.microsoft.com/office/drawing/2014/main" id="{A1B3A971-BF67-4A5E-9183-2A0F9F6833CB}"/>
              </a:ext>
            </a:extLst>
          </p:cNvPr>
          <p:cNvSpPr/>
          <p:nvPr/>
        </p:nvSpPr>
        <p:spPr>
          <a:xfrm>
            <a:off x="725250" y="4434567"/>
            <a:ext cx="7522284" cy="70823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四角形: 角を丸くする 89">
            <a:extLst>
              <a:ext uri="{FF2B5EF4-FFF2-40B4-BE49-F238E27FC236}">
                <a16:creationId xmlns:a16="http://schemas.microsoft.com/office/drawing/2014/main" id="{1E11ACF4-4BAB-4D3C-AAE6-76F94394664A}"/>
              </a:ext>
            </a:extLst>
          </p:cNvPr>
          <p:cNvSpPr/>
          <p:nvPr/>
        </p:nvSpPr>
        <p:spPr>
          <a:xfrm>
            <a:off x="786612" y="4594584"/>
            <a:ext cx="7277338" cy="505463"/>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四角形: 角を丸くする 91">
            <a:extLst>
              <a:ext uri="{FF2B5EF4-FFF2-40B4-BE49-F238E27FC236}">
                <a16:creationId xmlns:a16="http://schemas.microsoft.com/office/drawing/2014/main" id="{B754AB15-71EC-42C4-8C76-016281560823}"/>
              </a:ext>
            </a:extLst>
          </p:cNvPr>
          <p:cNvSpPr/>
          <p:nvPr/>
        </p:nvSpPr>
        <p:spPr>
          <a:xfrm>
            <a:off x="794647" y="1650572"/>
            <a:ext cx="7243286" cy="416693"/>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矢印: 五方向 94">
            <a:extLst>
              <a:ext uri="{FF2B5EF4-FFF2-40B4-BE49-F238E27FC236}">
                <a16:creationId xmlns:a16="http://schemas.microsoft.com/office/drawing/2014/main" id="{8DB25D2B-BC23-45AB-98AD-F67A38F625F2}"/>
              </a:ext>
            </a:extLst>
          </p:cNvPr>
          <p:cNvSpPr/>
          <p:nvPr/>
        </p:nvSpPr>
        <p:spPr>
          <a:xfrm>
            <a:off x="5743661" y="5447936"/>
            <a:ext cx="2264203" cy="432677"/>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CM04) </a:t>
            </a:r>
            <a:br>
              <a:rPr lang="en-US" altLang="ja-JP" sz="800" dirty="0">
                <a:solidFill>
                  <a:schemeClr val="tx1"/>
                </a:solidFill>
              </a:rPr>
            </a:br>
            <a:r>
              <a:rPr lang="en-US" altLang="ja-JP" sz="800" dirty="0">
                <a:solidFill>
                  <a:schemeClr val="tx1"/>
                </a:solidFill>
              </a:rPr>
              <a:t>Standards formulation, maintenance, and management</a:t>
            </a:r>
          </a:p>
        </p:txBody>
      </p:sp>
      <p:sp>
        <p:nvSpPr>
          <p:cNvPr id="96" name="矢印: 五方向 95">
            <a:extLst>
              <a:ext uri="{FF2B5EF4-FFF2-40B4-BE49-F238E27FC236}">
                <a16:creationId xmlns:a16="http://schemas.microsoft.com/office/drawing/2014/main" id="{182872F2-0EFE-4378-8338-64361BF5EBA4}"/>
              </a:ext>
            </a:extLst>
          </p:cNvPr>
          <p:cNvSpPr/>
          <p:nvPr/>
        </p:nvSpPr>
        <p:spPr>
          <a:xfrm>
            <a:off x="5743371" y="5252291"/>
            <a:ext cx="2264203" cy="159483"/>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CM02) Reuse</a:t>
            </a:r>
          </a:p>
        </p:txBody>
      </p:sp>
      <p:sp>
        <p:nvSpPr>
          <p:cNvPr id="47" name="吹き出し: 角を丸めた四角形 46">
            <a:extLst>
              <a:ext uri="{FF2B5EF4-FFF2-40B4-BE49-F238E27FC236}">
                <a16:creationId xmlns:a16="http://schemas.microsoft.com/office/drawing/2014/main" id="{F1BDC837-AF26-4653-B126-356CA19B4CB5}"/>
              </a:ext>
            </a:extLst>
          </p:cNvPr>
          <p:cNvSpPr/>
          <p:nvPr/>
        </p:nvSpPr>
        <p:spPr>
          <a:xfrm>
            <a:off x="4518880" y="3880213"/>
            <a:ext cx="1247468" cy="294281"/>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Business </a:t>
            </a:r>
            <a:br>
              <a:rPr lang="en-US" altLang="ja-JP" sz="800" dirty="0">
                <a:solidFill>
                  <a:schemeClr val="tx1"/>
                </a:solidFill>
              </a:rPr>
            </a:br>
            <a:r>
              <a:rPr lang="en-US" altLang="ja-JP" sz="800" dirty="0">
                <a:solidFill>
                  <a:schemeClr val="tx1"/>
                </a:solidFill>
              </a:rPr>
              <a:t>analysis and modelling</a:t>
            </a:r>
            <a:endParaRPr kumimoji="1" lang="ja-JP" altLang="en-US" sz="800" dirty="0">
              <a:solidFill>
                <a:schemeClr val="tx1"/>
              </a:solidFill>
            </a:endParaRPr>
          </a:p>
        </p:txBody>
      </p:sp>
      <p:sp>
        <p:nvSpPr>
          <p:cNvPr id="50" name="吹き出し: 角を丸めた四角形 49">
            <a:extLst>
              <a:ext uri="{FF2B5EF4-FFF2-40B4-BE49-F238E27FC236}">
                <a16:creationId xmlns:a16="http://schemas.microsoft.com/office/drawing/2014/main" id="{171824D3-CD17-4EFC-820E-6360D55B13DE}"/>
              </a:ext>
            </a:extLst>
          </p:cNvPr>
          <p:cNvSpPr/>
          <p:nvPr/>
        </p:nvSpPr>
        <p:spPr>
          <a:xfrm>
            <a:off x="2418319" y="3890775"/>
            <a:ext cx="1247468" cy="294281"/>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Business(+technology) analysis  </a:t>
            </a:r>
            <a:endParaRPr kumimoji="1" lang="ja-JP" altLang="en-US" sz="800" dirty="0">
              <a:solidFill>
                <a:schemeClr val="tx1"/>
              </a:solidFill>
            </a:endParaRPr>
          </a:p>
        </p:txBody>
      </p:sp>
      <p:sp>
        <p:nvSpPr>
          <p:cNvPr id="52" name="楕円 51">
            <a:extLst>
              <a:ext uri="{FF2B5EF4-FFF2-40B4-BE49-F238E27FC236}">
                <a16:creationId xmlns:a16="http://schemas.microsoft.com/office/drawing/2014/main" id="{D29CBDD9-4862-4EAF-9C0C-B5EA6E22CCFF}"/>
              </a:ext>
            </a:extLst>
          </p:cNvPr>
          <p:cNvSpPr/>
          <p:nvPr/>
        </p:nvSpPr>
        <p:spPr>
          <a:xfrm>
            <a:off x="2055225" y="4022022"/>
            <a:ext cx="287712" cy="112195"/>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スライド番号プレースホルダー 1">
            <a:extLst>
              <a:ext uri="{FF2B5EF4-FFF2-40B4-BE49-F238E27FC236}">
                <a16:creationId xmlns:a16="http://schemas.microsoft.com/office/drawing/2014/main" id="{2E8A7172-7AC8-4E87-BDAF-DC2095FA01F6}"/>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8</a:t>
            </a:fld>
            <a:endParaRPr lang="en-US" altLang="ja-JP" dirty="0">
              <a:solidFill>
                <a:srgbClr val="000000"/>
              </a:solidFill>
              <a:latin typeface="Arial" charset="0"/>
            </a:endParaRPr>
          </a:p>
        </p:txBody>
      </p:sp>
    </p:spTree>
    <p:extLst>
      <p:ext uri="{BB962C8B-B14F-4D97-AF65-F5344CB8AC3E}">
        <p14:creationId xmlns:p14="http://schemas.microsoft.com/office/powerpoint/2010/main" val="2770641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4" name="直線コネクタ 163">
            <a:extLst>
              <a:ext uri="{FF2B5EF4-FFF2-40B4-BE49-F238E27FC236}">
                <a16:creationId xmlns:a16="http://schemas.microsoft.com/office/drawing/2014/main" id="{0B41C7FB-A704-484B-B3E3-1C552A586F14}"/>
              </a:ext>
            </a:extLst>
          </p:cNvPr>
          <p:cNvCxnSpPr>
            <a:cxnSpLocks/>
            <a:stCxn id="136" idx="2"/>
            <a:endCxn id="62" idx="0"/>
          </p:cNvCxnSpPr>
          <p:nvPr/>
        </p:nvCxnSpPr>
        <p:spPr>
          <a:xfrm>
            <a:off x="5776278" y="2213663"/>
            <a:ext cx="16" cy="23728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四角形: 角を丸くする 63">
            <a:extLst>
              <a:ext uri="{FF2B5EF4-FFF2-40B4-BE49-F238E27FC236}">
                <a16:creationId xmlns:a16="http://schemas.microsoft.com/office/drawing/2014/main" id="{6172F15E-23D9-4E58-A99A-314980E1042F}"/>
              </a:ext>
            </a:extLst>
          </p:cNvPr>
          <p:cNvSpPr/>
          <p:nvPr/>
        </p:nvSpPr>
        <p:spPr>
          <a:xfrm>
            <a:off x="6490846" y="4577999"/>
            <a:ext cx="2002242" cy="1404577"/>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ッター プレースホルダー 5">
            <a:extLst>
              <a:ext uri="{FF2B5EF4-FFF2-40B4-BE49-F238E27FC236}">
                <a16:creationId xmlns:a16="http://schemas.microsoft.com/office/drawing/2014/main" id="{AA514D46-2104-4DD2-8319-EEA247D624B1}"/>
              </a:ext>
            </a:extLst>
          </p:cNvPr>
          <p:cNvSpPr>
            <a:spLocks noGrp="1"/>
          </p:cNvSpPr>
          <p:nvPr>
            <p:ph type="ftr" sz="quarter" idx="11"/>
          </p:nvPr>
        </p:nvSpPr>
        <p:spPr>
          <a:xfrm>
            <a:off x="2682095" y="6540428"/>
            <a:ext cx="3432727" cy="287338"/>
          </a:xfrm>
        </p:spPr>
        <p:txBody>
          <a:bodyPr/>
          <a:lstStyle/>
          <a:p>
            <a:pPr>
              <a:defRPr/>
            </a:pPr>
            <a:r>
              <a:rPr lang="en-US" altLang="ja-JP" sz="1000" dirty="0"/>
              <a:t>All  Rights Reserved, Copyright  © IPA 2019</a:t>
            </a:r>
          </a:p>
        </p:txBody>
      </p:sp>
      <p:sp>
        <p:nvSpPr>
          <p:cNvPr id="67" name="テキスト ボックス 66">
            <a:extLst>
              <a:ext uri="{FF2B5EF4-FFF2-40B4-BE49-F238E27FC236}">
                <a16:creationId xmlns:a16="http://schemas.microsoft.com/office/drawing/2014/main" id="{24857221-965D-4C37-A67B-8FC1BC43FF3B}"/>
              </a:ext>
            </a:extLst>
          </p:cNvPr>
          <p:cNvSpPr txBox="1"/>
          <p:nvPr/>
        </p:nvSpPr>
        <p:spPr>
          <a:xfrm>
            <a:off x="769114" y="6138296"/>
            <a:ext cx="7015329" cy="276999"/>
          </a:xfrm>
          <a:prstGeom prst="rect">
            <a:avLst/>
          </a:prstGeom>
          <a:noFill/>
        </p:spPr>
        <p:txBody>
          <a:bodyPr wrap="square" rtlCol="0">
            <a:spAutoFit/>
          </a:bodyPr>
          <a:lstStyle/>
          <a:p>
            <a:pPr algn="ctr"/>
            <a:r>
              <a:rPr lang="en-US" altLang="ja-JP" sz="1200" b="1" u="sng" dirty="0"/>
              <a:t>Figure 3. Life cycle process : from “IT strategy planning” to “Architecture design” </a:t>
            </a:r>
            <a:endParaRPr kumimoji="1" lang="ja-JP" altLang="en-US" sz="1200" b="1" u="sng" dirty="0"/>
          </a:p>
        </p:txBody>
      </p:sp>
      <p:sp>
        <p:nvSpPr>
          <p:cNvPr id="3" name="正方形/長方形 2">
            <a:extLst>
              <a:ext uri="{FF2B5EF4-FFF2-40B4-BE49-F238E27FC236}">
                <a16:creationId xmlns:a16="http://schemas.microsoft.com/office/drawing/2014/main" id="{368E7F70-C2C8-4D7A-87F9-ADD8853D07D9}"/>
              </a:ext>
            </a:extLst>
          </p:cNvPr>
          <p:cNvSpPr/>
          <p:nvPr/>
        </p:nvSpPr>
        <p:spPr>
          <a:xfrm>
            <a:off x="313434" y="1166514"/>
            <a:ext cx="8319042" cy="23891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64C17D3F-1084-4FD0-A1B5-8F2E191AFAB3}"/>
              </a:ext>
            </a:extLst>
          </p:cNvPr>
          <p:cNvSpPr/>
          <p:nvPr/>
        </p:nvSpPr>
        <p:spPr>
          <a:xfrm>
            <a:off x="296583" y="4138705"/>
            <a:ext cx="8342219" cy="1956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矢印: 五方向 108">
            <a:extLst>
              <a:ext uri="{FF2B5EF4-FFF2-40B4-BE49-F238E27FC236}">
                <a16:creationId xmlns:a16="http://schemas.microsoft.com/office/drawing/2014/main" id="{C39FA5FC-7E04-41A2-8093-20DB665886A3}"/>
              </a:ext>
            </a:extLst>
          </p:cNvPr>
          <p:cNvSpPr/>
          <p:nvPr/>
        </p:nvSpPr>
        <p:spPr>
          <a:xfrm>
            <a:off x="800101" y="4716104"/>
            <a:ext cx="1081092" cy="54477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ST03) </a:t>
            </a:r>
          </a:p>
          <a:p>
            <a:pPr algn="ctr"/>
            <a:r>
              <a:rPr lang="en-US" altLang="ja-JP" sz="800" dirty="0">
                <a:solidFill>
                  <a:schemeClr val="tx1"/>
                </a:solidFill>
              </a:rPr>
              <a:t>Formulation of </a:t>
            </a:r>
            <a:br>
              <a:rPr lang="en-US" altLang="ja-JP" sz="800" dirty="0">
                <a:solidFill>
                  <a:schemeClr val="tx1"/>
                </a:solidFill>
              </a:rPr>
            </a:br>
            <a:r>
              <a:rPr lang="en-US" altLang="ja-JP" sz="800" dirty="0">
                <a:solidFill>
                  <a:schemeClr val="tx1"/>
                </a:solidFill>
              </a:rPr>
              <a:t>IT products and services strategy</a:t>
            </a:r>
            <a:endParaRPr kumimoji="1" lang="ja-JP" altLang="en-US" sz="800" dirty="0">
              <a:solidFill>
                <a:schemeClr val="tx1"/>
              </a:solidFill>
            </a:endParaRPr>
          </a:p>
        </p:txBody>
      </p:sp>
      <p:sp>
        <p:nvSpPr>
          <p:cNvPr id="110" name="正方形/長方形 109">
            <a:extLst>
              <a:ext uri="{FF2B5EF4-FFF2-40B4-BE49-F238E27FC236}">
                <a16:creationId xmlns:a16="http://schemas.microsoft.com/office/drawing/2014/main" id="{0DA77FE9-34B8-4A73-9B9D-D69BAE4F5793}"/>
              </a:ext>
            </a:extLst>
          </p:cNvPr>
          <p:cNvSpPr/>
          <p:nvPr/>
        </p:nvSpPr>
        <p:spPr>
          <a:xfrm>
            <a:off x="634026" y="2533455"/>
            <a:ext cx="1462479"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Information strategy</a:t>
            </a:r>
            <a:endParaRPr kumimoji="1" lang="ja-JP" altLang="en-US" sz="1000" dirty="0">
              <a:solidFill>
                <a:schemeClr val="tx1"/>
              </a:solidFill>
            </a:endParaRPr>
          </a:p>
        </p:txBody>
      </p:sp>
      <p:sp>
        <p:nvSpPr>
          <p:cNvPr id="116" name="正方形/長方形 115">
            <a:extLst>
              <a:ext uri="{FF2B5EF4-FFF2-40B4-BE49-F238E27FC236}">
                <a16:creationId xmlns:a16="http://schemas.microsoft.com/office/drawing/2014/main" id="{0F5BE174-C66F-481E-AE90-8AAEAF7CCC25}"/>
              </a:ext>
            </a:extLst>
          </p:cNvPr>
          <p:cNvSpPr/>
          <p:nvPr/>
        </p:nvSpPr>
        <p:spPr>
          <a:xfrm>
            <a:off x="561582" y="2364519"/>
            <a:ext cx="1707634" cy="2329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 and architecture</a:t>
            </a:r>
            <a:endParaRPr kumimoji="1" lang="ja-JP" altLang="en-US" sz="1000" dirty="0">
              <a:solidFill>
                <a:schemeClr val="tx1"/>
              </a:solidFill>
            </a:endParaRPr>
          </a:p>
        </p:txBody>
      </p:sp>
      <p:sp>
        <p:nvSpPr>
          <p:cNvPr id="118" name="正方形/長方形 117">
            <a:extLst>
              <a:ext uri="{FF2B5EF4-FFF2-40B4-BE49-F238E27FC236}">
                <a16:creationId xmlns:a16="http://schemas.microsoft.com/office/drawing/2014/main" id="{D7CBB7FC-4AF8-496D-9728-DED3FDFF4188}"/>
              </a:ext>
            </a:extLst>
          </p:cNvPr>
          <p:cNvSpPr/>
          <p:nvPr/>
        </p:nvSpPr>
        <p:spPr>
          <a:xfrm>
            <a:off x="2096504" y="4496158"/>
            <a:ext cx="691861" cy="90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rPr>
              <a:t>Planning</a:t>
            </a:r>
            <a:endParaRPr kumimoji="1" lang="ja-JP" altLang="en-US" sz="1000" dirty="0">
              <a:solidFill>
                <a:schemeClr val="tx1"/>
              </a:solidFill>
            </a:endParaRPr>
          </a:p>
        </p:txBody>
      </p:sp>
      <p:sp>
        <p:nvSpPr>
          <p:cNvPr id="121" name="矢印: 五方向 120">
            <a:extLst>
              <a:ext uri="{FF2B5EF4-FFF2-40B4-BE49-F238E27FC236}">
                <a16:creationId xmlns:a16="http://schemas.microsoft.com/office/drawing/2014/main" id="{30133024-1A1C-471A-9103-A22F1512995A}"/>
              </a:ext>
            </a:extLst>
          </p:cNvPr>
          <p:cNvSpPr/>
          <p:nvPr/>
        </p:nvSpPr>
        <p:spPr>
          <a:xfrm>
            <a:off x="2189970" y="4716104"/>
            <a:ext cx="1196627" cy="544772"/>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PL01) </a:t>
            </a:r>
          </a:p>
          <a:p>
            <a:pPr algn="ctr"/>
            <a:r>
              <a:rPr lang="en-US" altLang="ja-JP" sz="800" dirty="0">
                <a:solidFill>
                  <a:schemeClr val="tx1"/>
                </a:solidFill>
              </a:rPr>
              <a:t>IT strategy formulation and </a:t>
            </a:r>
          </a:p>
          <a:p>
            <a:pPr algn="ctr"/>
            <a:r>
              <a:rPr lang="en-US" altLang="ja-JP" sz="800" dirty="0">
                <a:solidFill>
                  <a:schemeClr val="tx1"/>
                </a:solidFill>
              </a:rPr>
              <a:t>execution promotion</a:t>
            </a:r>
            <a:endParaRPr kumimoji="1" lang="ja-JP" altLang="en-US" sz="800" dirty="0">
              <a:solidFill>
                <a:schemeClr val="tx1"/>
              </a:solidFill>
            </a:endParaRPr>
          </a:p>
        </p:txBody>
      </p:sp>
      <p:sp>
        <p:nvSpPr>
          <p:cNvPr id="122" name="矢印: 五方向 121">
            <a:extLst>
              <a:ext uri="{FF2B5EF4-FFF2-40B4-BE49-F238E27FC236}">
                <a16:creationId xmlns:a16="http://schemas.microsoft.com/office/drawing/2014/main" id="{63359229-7C9A-42A5-A972-4D7B00A5D3F2}"/>
              </a:ext>
            </a:extLst>
          </p:cNvPr>
          <p:cNvSpPr/>
          <p:nvPr/>
        </p:nvSpPr>
        <p:spPr>
          <a:xfrm>
            <a:off x="5177914" y="4696772"/>
            <a:ext cx="1221861" cy="311451"/>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PL02)</a:t>
            </a:r>
          </a:p>
          <a:p>
            <a:pPr algn="ctr"/>
            <a:r>
              <a:rPr lang="en-US" altLang="ja-JP" sz="800" dirty="0">
                <a:solidFill>
                  <a:schemeClr val="tx1"/>
                </a:solidFill>
              </a:rPr>
              <a:t>System planning</a:t>
            </a:r>
            <a:endParaRPr kumimoji="1" lang="ja-JP" altLang="en-US" sz="800" dirty="0">
              <a:solidFill>
                <a:schemeClr val="tx1"/>
              </a:solidFill>
            </a:endParaRPr>
          </a:p>
        </p:txBody>
      </p:sp>
      <p:sp>
        <p:nvSpPr>
          <p:cNvPr id="132" name="テキスト ボックス 131">
            <a:extLst>
              <a:ext uri="{FF2B5EF4-FFF2-40B4-BE49-F238E27FC236}">
                <a16:creationId xmlns:a16="http://schemas.microsoft.com/office/drawing/2014/main" id="{622E85BE-C07C-4118-B4F1-201358E99B00}"/>
              </a:ext>
            </a:extLst>
          </p:cNvPr>
          <p:cNvSpPr txBox="1"/>
          <p:nvPr/>
        </p:nvSpPr>
        <p:spPr>
          <a:xfrm>
            <a:off x="296583" y="1177798"/>
            <a:ext cx="503517" cy="246221"/>
          </a:xfrm>
          <a:prstGeom prst="rect">
            <a:avLst/>
          </a:prstGeom>
          <a:noFill/>
          <a:ln>
            <a:noFill/>
          </a:ln>
        </p:spPr>
        <p:txBody>
          <a:bodyPr wrap="square" rtlCol="0">
            <a:spAutoFit/>
          </a:bodyPr>
          <a:lstStyle/>
          <a:p>
            <a:pPr algn="ctr"/>
            <a:r>
              <a:rPr kumimoji="1" lang="en-US" altLang="ja-JP" sz="1000" dirty="0"/>
              <a:t>SFIA</a:t>
            </a:r>
            <a:endParaRPr kumimoji="1" lang="ja-JP" altLang="en-US" sz="1000" dirty="0"/>
          </a:p>
        </p:txBody>
      </p:sp>
      <p:sp>
        <p:nvSpPr>
          <p:cNvPr id="136" name="矢印: 五方向 135">
            <a:extLst>
              <a:ext uri="{FF2B5EF4-FFF2-40B4-BE49-F238E27FC236}">
                <a16:creationId xmlns:a16="http://schemas.microsoft.com/office/drawing/2014/main" id="{07E79BC4-31A1-4F1F-92BD-1785EB528E9D}"/>
              </a:ext>
            </a:extLst>
          </p:cNvPr>
          <p:cNvSpPr/>
          <p:nvPr/>
        </p:nvSpPr>
        <p:spPr>
          <a:xfrm>
            <a:off x="5177124" y="1786236"/>
            <a:ext cx="1249911" cy="427427"/>
          </a:xfrm>
          <a:prstGeom prst="homePlate">
            <a:avLst>
              <a:gd name="adj" fmla="val 12073"/>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1"/>
          <a:lstStyle/>
          <a:p>
            <a:pPr algn="ctr"/>
            <a:r>
              <a:rPr lang="en-US" altLang="ja-JP" sz="800" dirty="0">
                <a:solidFill>
                  <a:schemeClr val="bg1"/>
                </a:solidFill>
              </a:rPr>
              <a:t>REQM) </a:t>
            </a:r>
          </a:p>
          <a:p>
            <a:pPr algn="ctr"/>
            <a:r>
              <a:rPr lang="en-US" altLang="ja-JP" sz="800" dirty="0">
                <a:solidFill>
                  <a:schemeClr val="bg1"/>
                </a:solidFill>
              </a:rPr>
              <a:t>Requirements definition and management</a:t>
            </a:r>
          </a:p>
        </p:txBody>
      </p:sp>
      <p:sp>
        <p:nvSpPr>
          <p:cNvPr id="138" name="正方形/長方形 137">
            <a:extLst>
              <a:ext uri="{FF2B5EF4-FFF2-40B4-BE49-F238E27FC236}">
                <a16:creationId xmlns:a16="http://schemas.microsoft.com/office/drawing/2014/main" id="{54A7BF03-B9D4-4F5C-ABC5-7E328EDEED45}"/>
              </a:ext>
            </a:extLst>
          </p:cNvPr>
          <p:cNvSpPr/>
          <p:nvPr/>
        </p:nvSpPr>
        <p:spPr>
          <a:xfrm>
            <a:off x="303141" y="267089"/>
            <a:ext cx="4826578" cy="523220"/>
          </a:xfrm>
          <a:prstGeom prst="rect">
            <a:avLst/>
          </a:prstGeom>
        </p:spPr>
        <p:txBody>
          <a:bodyPr wrap="none">
            <a:spAutoFit/>
          </a:bodyPr>
          <a:lstStyle/>
          <a:p>
            <a:pPr marL="514350" indent="-514350">
              <a:buAutoNum type="arabicPeriod"/>
            </a:pPr>
            <a:r>
              <a:rPr lang="en-US" altLang="ja-JP" sz="2800" dirty="0">
                <a:latin typeface="メイリオ" panose="020B0604030504040204" pitchFamily="50" charset="-128"/>
              </a:rPr>
              <a:t>SFIA Skills vs </a:t>
            </a:r>
            <a:r>
              <a:rPr lang="en-US" altLang="ja-JP" sz="2800" dirty="0" err="1">
                <a:latin typeface="メイリオ" panose="020B0604030504040204" pitchFamily="50" charset="-128"/>
              </a:rPr>
              <a:t>iCD</a:t>
            </a:r>
            <a:r>
              <a:rPr lang="en-US" altLang="ja-JP" sz="2800" dirty="0">
                <a:latin typeface="メイリオ" panose="020B0604030504040204" pitchFamily="50" charset="-128"/>
              </a:rPr>
              <a:t> Tasks</a:t>
            </a:r>
          </a:p>
        </p:txBody>
      </p:sp>
      <p:sp>
        <p:nvSpPr>
          <p:cNvPr id="139" name="矢印: 五方向 138">
            <a:extLst>
              <a:ext uri="{FF2B5EF4-FFF2-40B4-BE49-F238E27FC236}">
                <a16:creationId xmlns:a16="http://schemas.microsoft.com/office/drawing/2014/main" id="{1FE926AF-A8C5-4B6D-9B58-AC5C80730EE0}"/>
              </a:ext>
            </a:extLst>
          </p:cNvPr>
          <p:cNvSpPr/>
          <p:nvPr/>
        </p:nvSpPr>
        <p:spPr>
          <a:xfrm>
            <a:off x="6598315" y="2820793"/>
            <a:ext cx="772678" cy="550642"/>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ARCH) </a:t>
            </a:r>
          </a:p>
          <a:p>
            <a:pPr algn="ctr"/>
            <a:r>
              <a:rPr lang="en-US" altLang="ja-JP" sz="800" dirty="0">
                <a:solidFill>
                  <a:schemeClr val="bg1"/>
                </a:solidFill>
              </a:rPr>
              <a:t>Solution architecture</a:t>
            </a:r>
          </a:p>
        </p:txBody>
      </p:sp>
      <p:sp>
        <p:nvSpPr>
          <p:cNvPr id="142" name="正方形/長方形 141">
            <a:extLst>
              <a:ext uri="{FF2B5EF4-FFF2-40B4-BE49-F238E27FC236}">
                <a16:creationId xmlns:a16="http://schemas.microsoft.com/office/drawing/2014/main" id="{E4E85A7A-E627-4940-9238-CC782E4D0AC3}"/>
              </a:ext>
            </a:extLst>
          </p:cNvPr>
          <p:cNvSpPr/>
          <p:nvPr/>
        </p:nvSpPr>
        <p:spPr>
          <a:xfrm>
            <a:off x="4916229" y="2553065"/>
            <a:ext cx="2095840"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Technical strategy and planning</a:t>
            </a:r>
            <a:endParaRPr kumimoji="1" lang="ja-JP" altLang="en-US" sz="1000" dirty="0">
              <a:solidFill>
                <a:schemeClr val="tx1"/>
              </a:solidFill>
            </a:endParaRPr>
          </a:p>
        </p:txBody>
      </p:sp>
      <p:sp>
        <p:nvSpPr>
          <p:cNvPr id="145" name="正方形/長方形 144">
            <a:extLst>
              <a:ext uri="{FF2B5EF4-FFF2-40B4-BE49-F238E27FC236}">
                <a16:creationId xmlns:a16="http://schemas.microsoft.com/office/drawing/2014/main" id="{2AD1E4BF-0BD2-4989-8485-1C8A579F9C4B}"/>
              </a:ext>
            </a:extLst>
          </p:cNvPr>
          <p:cNvSpPr/>
          <p:nvPr/>
        </p:nvSpPr>
        <p:spPr>
          <a:xfrm>
            <a:off x="5023714" y="5525469"/>
            <a:ext cx="1211388" cy="938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Development</a:t>
            </a:r>
            <a:endParaRPr kumimoji="1" lang="ja-JP" altLang="en-US" sz="1000" dirty="0">
              <a:solidFill>
                <a:schemeClr val="tx1"/>
              </a:solidFill>
            </a:endParaRPr>
          </a:p>
        </p:txBody>
      </p:sp>
      <p:cxnSp>
        <p:nvCxnSpPr>
          <p:cNvPr id="162" name="直線コネクタ 161">
            <a:extLst>
              <a:ext uri="{FF2B5EF4-FFF2-40B4-BE49-F238E27FC236}">
                <a16:creationId xmlns:a16="http://schemas.microsoft.com/office/drawing/2014/main" id="{370C4E7E-1CAD-416D-BB99-4AB193BA1889}"/>
              </a:ext>
            </a:extLst>
          </p:cNvPr>
          <p:cNvCxnSpPr>
            <a:cxnSpLocks/>
            <a:stCxn id="65" idx="2"/>
            <a:endCxn id="109" idx="0"/>
          </p:cNvCxnSpPr>
          <p:nvPr/>
        </p:nvCxnSpPr>
        <p:spPr>
          <a:xfrm>
            <a:off x="1314677" y="3374617"/>
            <a:ext cx="298" cy="134148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a:extLst>
              <a:ext uri="{FF2B5EF4-FFF2-40B4-BE49-F238E27FC236}">
                <a16:creationId xmlns:a16="http://schemas.microsoft.com/office/drawing/2014/main" id="{20F6B2FF-F22B-473D-817B-C405145420E9}"/>
              </a:ext>
            </a:extLst>
          </p:cNvPr>
          <p:cNvCxnSpPr>
            <a:cxnSpLocks/>
            <a:stCxn id="66" idx="2"/>
            <a:endCxn id="121" idx="0"/>
          </p:cNvCxnSpPr>
          <p:nvPr/>
        </p:nvCxnSpPr>
        <p:spPr>
          <a:xfrm flipH="1">
            <a:off x="2762611" y="3374617"/>
            <a:ext cx="7068" cy="134148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5" name="直線コネクタ 164">
            <a:extLst>
              <a:ext uri="{FF2B5EF4-FFF2-40B4-BE49-F238E27FC236}">
                <a16:creationId xmlns:a16="http://schemas.microsoft.com/office/drawing/2014/main" id="{109419C0-AFC9-4486-BFEA-64D873E04D53}"/>
              </a:ext>
            </a:extLst>
          </p:cNvPr>
          <p:cNvCxnSpPr>
            <a:cxnSpLocks/>
            <a:stCxn id="139" idx="2"/>
          </p:cNvCxnSpPr>
          <p:nvPr/>
        </p:nvCxnSpPr>
        <p:spPr>
          <a:xfrm>
            <a:off x="6951414" y="3371435"/>
            <a:ext cx="7438" cy="121511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B1CEA438-419F-41BF-95AA-18D855759D88}"/>
              </a:ext>
            </a:extLst>
          </p:cNvPr>
          <p:cNvSpPr/>
          <p:nvPr/>
        </p:nvSpPr>
        <p:spPr>
          <a:xfrm>
            <a:off x="725419" y="2602155"/>
            <a:ext cx="4089487" cy="86006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D5DE8CEA-58A7-4E59-AB0D-72C49B5E92DE}"/>
              </a:ext>
            </a:extLst>
          </p:cNvPr>
          <p:cNvSpPr/>
          <p:nvPr/>
        </p:nvSpPr>
        <p:spPr>
          <a:xfrm>
            <a:off x="608538" y="2396963"/>
            <a:ext cx="7951589" cy="111061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D8EA6AA9-44EA-4C2B-ABB6-B3233D6668F1}"/>
              </a:ext>
            </a:extLst>
          </p:cNvPr>
          <p:cNvSpPr/>
          <p:nvPr/>
        </p:nvSpPr>
        <p:spPr>
          <a:xfrm>
            <a:off x="4777446" y="1487509"/>
            <a:ext cx="1679316" cy="28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Business change management</a:t>
            </a:r>
            <a:endParaRPr kumimoji="1" lang="ja-JP" altLang="en-US" sz="1000" dirty="0">
              <a:solidFill>
                <a:schemeClr val="tx1"/>
              </a:solidFill>
            </a:endParaRPr>
          </a:p>
        </p:txBody>
      </p:sp>
      <p:sp>
        <p:nvSpPr>
          <p:cNvPr id="52" name="正方形/長方形 51">
            <a:extLst>
              <a:ext uri="{FF2B5EF4-FFF2-40B4-BE49-F238E27FC236}">
                <a16:creationId xmlns:a16="http://schemas.microsoft.com/office/drawing/2014/main" id="{489B1BE1-9BE5-460E-A4DA-4C12D747B6A7}"/>
              </a:ext>
            </a:extLst>
          </p:cNvPr>
          <p:cNvSpPr/>
          <p:nvPr/>
        </p:nvSpPr>
        <p:spPr>
          <a:xfrm>
            <a:off x="615246" y="1370728"/>
            <a:ext cx="1785923" cy="246221"/>
          </a:xfrm>
          <a:prstGeom prst="rect">
            <a:avLst/>
          </a:prstGeom>
        </p:spPr>
        <p:txBody>
          <a:bodyPr wrap="square">
            <a:spAutoFit/>
          </a:bodyPr>
          <a:lstStyle/>
          <a:p>
            <a:r>
              <a:rPr lang="en-US" altLang="ja-JP" sz="1000" dirty="0"/>
              <a:t>Change</a:t>
            </a:r>
            <a:r>
              <a:rPr lang="ja-JP" altLang="en-US" sz="1000" dirty="0"/>
              <a:t> </a:t>
            </a:r>
            <a:r>
              <a:rPr lang="en-US" altLang="ja-JP" sz="1000" dirty="0"/>
              <a:t>and transformation</a:t>
            </a:r>
          </a:p>
        </p:txBody>
      </p:sp>
      <p:sp>
        <p:nvSpPr>
          <p:cNvPr id="53" name="正方形/長方形 52">
            <a:extLst>
              <a:ext uri="{FF2B5EF4-FFF2-40B4-BE49-F238E27FC236}">
                <a16:creationId xmlns:a16="http://schemas.microsoft.com/office/drawing/2014/main" id="{1F270131-5DB9-468E-BF7E-7FF8F7C2E396}"/>
              </a:ext>
            </a:extLst>
          </p:cNvPr>
          <p:cNvSpPr/>
          <p:nvPr/>
        </p:nvSpPr>
        <p:spPr>
          <a:xfrm>
            <a:off x="628575" y="1377193"/>
            <a:ext cx="7931553" cy="91831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B16BA67A-479E-4DB7-9088-A5F1C3ED6F57}"/>
              </a:ext>
            </a:extLst>
          </p:cNvPr>
          <p:cNvSpPr/>
          <p:nvPr/>
        </p:nvSpPr>
        <p:spPr>
          <a:xfrm>
            <a:off x="4939193" y="1476944"/>
            <a:ext cx="1652595" cy="77633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a:extLst>
              <a:ext uri="{FF2B5EF4-FFF2-40B4-BE49-F238E27FC236}">
                <a16:creationId xmlns:a16="http://schemas.microsoft.com/office/drawing/2014/main" id="{E69FA264-03FF-4978-A833-92624F3BE0C4}"/>
              </a:ext>
            </a:extLst>
          </p:cNvPr>
          <p:cNvSpPr/>
          <p:nvPr/>
        </p:nvSpPr>
        <p:spPr>
          <a:xfrm>
            <a:off x="4939194" y="2579023"/>
            <a:ext cx="3570780" cy="85054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B3AB21DC-89B6-4123-AA7C-39492C2271A3}"/>
              </a:ext>
            </a:extLst>
          </p:cNvPr>
          <p:cNvSpPr/>
          <p:nvPr/>
        </p:nvSpPr>
        <p:spPr>
          <a:xfrm>
            <a:off x="650879" y="4434128"/>
            <a:ext cx="1297808" cy="93914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a:extLst>
              <a:ext uri="{FF2B5EF4-FFF2-40B4-BE49-F238E27FC236}">
                <a16:creationId xmlns:a16="http://schemas.microsoft.com/office/drawing/2014/main" id="{A2D2F9CD-4B29-4603-A3D0-135A0835B988}"/>
              </a:ext>
            </a:extLst>
          </p:cNvPr>
          <p:cNvSpPr/>
          <p:nvPr/>
        </p:nvSpPr>
        <p:spPr>
          <a:xfrm>
            <a:off x="2075474" y="4432801"/>
            <a:ext cx="6484655" cy="94047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a:extLst>
              <a:ext uri="{FF2B5EF4-FFF2-40B4-BE49-F238E27FC236}">
                <a16:creationId xmlns:a16="http://schemas.microsoft.com/office/drawing/2014/main" id="{7FB448B8-C25D-4D36-B5BA-4DE916C70CAB}"/>
              </a:ext>
            </a:extLst>
          </p:cNvPr>
          <p:cNvSpPr/>
          <p:nvPr/>
        </p:nvSpPr>
        <p:spPr>
          <a:xfrm>
            <a:off x="5071603" y="5416228"/>
            <a:ext cx="3488524" cy="61550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69063855-CD82-4674-8F35-27295BC9038E}"/>
              </a:ext>
            </a:extLst>
          </p:cNvPr>
          <p:cNvSpPr/>
          <p:nvPr/>
        </p:nvSpPr>
        <p:spPr>
          <a:xfrm>
            <a:off x="5126462" y="4586551"/>
            <a:ext cx="1299664" cy="1404577"/>
          </a:xfrm>
          <a:prstGeom prst="roundRect">
            <a:avLst>
              <a:gd name="adj" fmla="val 9308"/>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矢印: 五方向 143">
            <a:extLst>
              <a:ext uri="{FF2B5EF4-FFF2-40B4-BE49-F238E27FC236}">
                <a16:creationId xmlns:a16="http://schemas.microsoft.com/office/drawing/2014/main" id="{E512435A-F0F2-495C-BF79-B1FBD2CAADFE}"/>
              </a:ext>
            </a:extLst>
          </p:cNvPr>
          <p:cNvSpPr/>
          <p:nvPr/>
        </p:nvSpPr>
        <p:spPr>
          <a:xfrm>
            <a:off x="5166653" y="5691486"/>
            <a:ext cx="3188397" cy="241836"/>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DV01)</a:t>
            </a:r>
          </a:p>
          <a:p>
            <a:pPr algn="ctr"/>
            <a:r>
              <a:rPr lang="en-US" altLang="ja-JP" sz="800" dirty="0">
                <a:solidFill>
                  <a:schemeClr val="tx1"/>
                </a:solidFill>
              </a:rPr>
              <a:t>System  requirements definition/architecture design</a:t>
            </a:r>
            <a:endParaRPr kumimoji="1" lang="ja-JP" altLang="en-US" sz="800" dirty="0">
              <a:solidFill>
                <a:schemeClr val="tx1"/>
              </a:solidFill>
            </a:endParaRPr>
          </a:p>
        </p:txBody>
      </p:sp>
      <p:sp>
        <p:nvSpPr>
          <p:cNvPr id="69" name="矢印: 五方向 68">
            <a:extLst>
              <a:ext uri="{FF2B5EF4-FFF2-40B4-BE49-F238E27FC236}">
                <a16:creationId xmlns:a16="http://schemas.microsoft.com/office/drawing/2014/main" id="{29C62EF5-BF00-48E1-A786-111E6A009D83}"/>
              </a:ext>
            </a:extLst>
          </p:cNvPr>
          <p:cNvSpPr/>
          <p:nvPr/>
        </p:nvSpPr>
        <p:spPr>
          <a:xfrm>
            <a:off x="5180792" y="5079370"/>
            <a:ext cx="3174258" cy="181505"/>
          </a:xfrm>
          <a:prstGeom prst="homePlate">
            <a:avLst>
              <a:gd name="adj" fmla="val 9425"/>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tx1"/>
                </a:solidFill>
              </a:rPr>
              <a:t>PL03) UI design</a:t>
            </a:r>
          </a:p>
        </p:txBody>
      </p:sp>
      <p:sp>
        <p:nvSpPr>
          <p:cNvPr id="70" name="吹き出し: 角を丸めた四角形 69">
            <a:extLst>
              <a:ext uri="{FF2B5EF4-FFF2-40B4-BE49-F238E27FC236}">
                <a16:creationId xmlns:a16="http://schemas.microsoft.com/office/drawing/2014/main" id="{AB226E53-6AB8-4B06-BF02-7FA84C0B292B}"/>
              </a:ext>
            </a:extLst>
          </p:cNvPr>
          <p:cNvSpPr/>
          <p:nvPr/>
        </p:nvSpPr>
        <p:spPr>
          <a:xfrm>
            <a:off x="2553757" y="5474734"/>
            <a:ext cx="2247477" cy="477254"/>
          </a:xfrm>
          <a:prstGeom prst="wedgeRoundRectCallout">
            <a:avLst>
              <a:gd name="adj1" fmla="val 89386"/>
              <a:gd name="adj2" fmla="val -96238"/>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This is  </a:t>
            </a:r>
            <a:r>
              <a:rPr lang="en-US" altLang="ja-JP" sz="800" dirty="0">
                <a:solidFill>
                  <a:schemeClr val="tx1"/>
                </a:solidFill>
              </a:rPr>
              <a:t>relevant to many other SFIA skills to some extent, but they are not shown.</a:t>
            </a:r>
            <a:r>
              <a:rPr kumimoji="1" lang="en-US" altLang="ja-JP" sz="800" dirty="0">
                <a:solidFill>
                  <a:schemeClr val="tx1"/>
                </a:solidFill>
              </a:rPr>
              <a:t> </a:t>
            </a:r>
            <a:endParaRPr kumimoji="1" lang="ja-JP" altLang="en-US" sz="800" dirty="0">
              <a:solidFill>
                <a:schemeClr val="tx1"/>
              </a:solidFill>
            </a:endParaRPr>
          </a:p>
        </p:txBody>
      </p:sp>
      <p:sp>
        <p:nvSpPr>
          <p:cNvPr id="63" name="矢印: 五方向 62">
            <a:extLst>
              <a:ext uri="{FF2B5EF4-FFF2-40B4-BE49-F238E27FC236}">
                <a16:creationId xmlns:a16="http://schemas.microsoft.com/office/drawing/2014/main" id="{9601C864-184A-4D14-A319-BE5584531579}"/>
              </a:ext>
            </a:extLst>
          </p:cNvPr>
          <p:cNvSpPr/>
          <p:nvPr/>
        </p:nvSpPr>
        <p:spPr>
          <a:xfrm>
            <a:off x="3628400" y="2907119"/>
            <a:ext cx="1135686" cy="464316"/>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ISCO) </a:t>
            </a:r>
          </a:p>
          <a:p>
            <a:pPr algn="ctr"/>
            <a:r>
              <a:rPr lang="en-US" altLang="ja-JP" sz="800" dirty="0">
                <a:solidFill>
                  <a:schemeClr val="bg1"/>
                </a:solidFill>
              </a:rPr>
              <a:t>Information systems coordination</a:t>
            </a:r>
            <a:endParaRPr kumimoji="1" lang="ja-JP" altLang="en-US" sz="800" dirty="0">
              <a:solidFill>
                <a:schemeClr val="bg1"/>
              </a:solidFill>
            </a:endParaRPr>
          </a:p>
        </p:txBody>
      </p:sp>
      <p:sp>
        <p:nvSpPr>
          <p:cNvPr id="65" name="矢印: 五方向 64">
            <a:extLst>
              <a:ext uri="{FF2B5EF4-FFF2-40B4-BE49-F238E27FC236}">
                <a16:creationId xmlns:a16="http://schemas.microsoft.com/office/drawing/2014/main" id="{14F158E9-2351-47B1-9DC9-5A0C4C03873A}"/>
              </a:ext>
            </a:extLst>
          </p:cNvPr>
          <p:cNvSpPr/>
          <p:nvPr/>
        </p:nvSpPr>
        <p:spPr>
          <a:xfrm>
            <a:off x="788025" y="2804932"/>
            <a:ext cx="1122082" cy="569685"/>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GOVN) </a:t>
            </a:r>
          </a:p>
          <a:p>
            <a:pPr algn="ctr"/>
            <a:r>
              <a:rPr lang="en-US" altLang="ja-JP" sz="800" dirty="0">
                <a:solidFill>
                  <a:schemeClr val="bg1"/>
                </a:solidFill>
              </a:rPr>
              <a:t>Enterprise IT governance</a:t>
            </a:r>
            <a:endParaRPr kumimoji="1" lang="ja-JP" altLang="en-US" sz="800" dirty="0">
              <a:solidFill>
                <a:schemeClr val="bg1"/>
              </a:solidFill>
            </a:endParaRPr>
          </a:p>
        </p:txBody>
      </p:sp>
      <p:sp>
        <p:nvSpPr>
          <p:cNvPr id="66" name="矢印: 五方向 65">
            <a:extLst>
              <a:ext uri="{FF2B5EF4-FFF2-40B4-BE49-F238E27FC236}">
                <a16:creationId xmlns:a16="http://schemas.microsoft.com/office/drawing/2014/main" id="{E91B0876-4970-42E7-AAA9-E5557BCED229}"/>
              </a:ext>
            </a:extLst>
          </p:cNvPr>
          <p:cNvSpPr/>
          <p:nvPr/>
        </p:nvSpPr>
        <p:spPr>
          <a:xfrm>
            <a:off x="2256207" y="2791569"/>
            <a:ext cx="1097336" cy="583048"/>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ITSP) </a:t>
            </a:r>
          </a:p>
          <a:p>
            <a:pPr algn="ctr"/>
            <a:r>
              <a:rPr lang="en-US" altLang="ja-JP" sz="800" dirty="0">
                <a:solidFill>
                  <a:schemeClr val="bg1"/>
                </a:solidFill>
              </a:rPr>
              <a:t>Strategic planning</a:t>
            </a:r>
          </a:p>
        </p:txBody>
      </p:sp>
      <p:sp>
        <p:nvSpPr>
          <p:cNvPr id="75" name="正方形/長方形 74">
            <a:extLst>
              <a:ext uri="{FF2B5EF4-FFF2-40B4-BE49-F238E27FC236}">
                <a16:creationId xmlns:a16="http://schemas.microsoft.com/office/drawing/2014/main" id="{63E26F5C-BF74-4AD8-983F-FFD4F5CCD2A7}"/>
              </a:ext>
            </a:extLst>
          </p:cNvPr>
          <p:cNvSpPr/>
          <p:nvPr/>
        </p:nvSpPr>
        <p:spPr>
          <a:xfrm>
            <a:off x="650878" y="4463557"/>
            <a:ext cx="769101" cy="168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chemeClr val="tx1"/>
                </a:solidFill>
              </a:rPr>
              <a:t>Strategy</a:t>
            </a:r>
            <a:endParaRPr kumimoji="1" lang="ja-JP" altLang="en-US" sz="1000" dirty="0">
              <a:solidFill>
                <a:schemeClr val="tx1"/>
              </a:solidFill>
            </a:endParaRPr>
          </a:p>
        </p:txBody>
      </p:sp>
      <p:sp>
        <p:nvSpPr>
          <p:cNvPr id="43" name="吹き出し: 角を丸めた四角形 42">
            <a:extLst>
              <a:ext uri="{FF2B5EF4-FFF2-40B4-BE49-F238E27FC236}">
                <a16:creationId xmlns:a16="http://schemas.microsoft.com/office/drawing/2014/main" id="{6C288A32-DDEC-4774-A444-057365B8D7FF}"/>
              </a:ext>
            </a:extLst>
          </p:cNvPr>
          <p:cNvSpPr/>
          <p:nvPr/>
        </p:nvSpPr>
        <p:spPr>
          <a:xfrm>
            <a:off x="7040042" y="3727632"/>
            <a:ext cx="906000" cy="294281"/>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Architecture design</a:t>
            </a:r>
            <a:endParaRPr kumimoji="1" lang="ja-JP" altLang="en-US" sz="800" dirty="0">
              <a:solidFill>
                <a:schemeClr val="tx1"/>
              </a:solidFill>
            </a:endParaRPr>
          </a:p>
        </p:txBody>
      </p:sp>
      <p:sp>
        <p:nvSpPr>
          <p:cNvPr id="44" name="テキスト ボックス 43">
            <a:extLst>
              <a:ext uri="{FF2B5EF4-FFF2-40B4-BE49-F238E27FC236}">
                <a16:creationId xmlns:a16="http://schemas.microsoft.com/office/drawing/2014/main" id="{174B7570-9711-4197-B110-AE40CC99C6EE}"/>
              </a:ext>
            </a:extLst>
          </p:cNvPr>
          <p:cNvSpPr txBox="1"/>
          <p:nvPr/>
        </p:nvSpPr>
        <p:spPr>
          <a:xfrm>
            <a:off x="208447" y="4177697"/>
            <a:ext cx="560667" cy="246221"/>
          </a:xfrm>
          <a:prstGeom prst="rect">
            <a:avLst/>
          </a:prstGeom>
          <a:noFill/>
          <a:ln>
            <a:noFill/>
          </a:ln>
        </p:spPr>
        <p:txBody>
          <a:bodyPr wrap="square" rtlCol="0">
            <a:spAutoFit/>
          </a:bodyPr>
          <a:lstStyle/>
          <a:p>
            <a:pPr algn="ctr"/>
            <a:r>
              <a:rPr lang="en-US" altLang="ja-JP" sz="1000" dirty="0" err="1"/>
              <a:t>iCD</a:t>
            </a:r>
            <a:endParaRPr kumimoji="1" lang="ja-JP" altLang="en-US" sz="1000" dirty="0"/>
          </a:p>
        </p:txBody>
      </p:sp>
      <p:sp>
        <p:nvSpPr>
          <p:cNvPr id="45" name="吹き出し: 角を丸めた四角形 44">
            <a:extLst>
              <a:ext uri="{FF2B5EF4-FFF2-40B4-BE49-F238E27FC236}">
                <a16:creationId xmlns:a16="http://schemas.microsoft.com/office/drawing/2014/main" id="{068F81C1-20BA-49A6-A696-E25A4967691B}"/>
              </a:ext>
            </a:extLst>
          </p:cNvPr>
          <p:cNvSpPr/>
          <p:nvPr/>
        </p:nvSpPr>
        <p:spPr>
          <a:xfrm>
            <a:off x="4597214" y="3736836"/>
            <a:ext cx="906000" cy="294281"/>
          </a:xfrm>
          <a:prstGeom prst="wedgeRoundRectCallout">
            <a:avLst>
              <a:gd name="adj1" fmla="val 84292"/>
              <a:gd name="adj2" fmla="val -17082"/>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Requirements definition</a:t>
            </a:r>
            <a:endParaRPr kumimoji="1" lang="ja-JP" altLang="en-US" sz="800" dirty="0">
              <a:solidFill>
                <a:schemeClr val="tx1"/>
              </a:solidFill>
            </a:endParaRPr>
          </a:p>
        </p:txBody>
      </p:sp>
      <p:sp>
        <p:nvSpPr>
          <p:cNvPr id="46" name="吹き出し: 角を丸めた四角形 45">
            <a:extLst>
              <a:ext uri="{FF2B5EF4-FFF2-40B4-BE49-F238E27FC236}">
                <a16:creationId xmlns:a16="http://schemas.microsoft.com/office/drawing/2014/main" id="{1159B0A2-7598-409E-BA6F-8AFB4D414624}"/>
              </a:ext>
            </a:extLst>
          </p:cNvPr>
          <p:cNvSpPr/>
          <p:nvPr/>
        </p:nvSpPr>
        <p:spPr>
          <a:xfrm>
            <a:off x="3178896" y="3725406"/>
            <a:ext cx="906000" cy="294281"/>
          </a:xfrm>
          <a:prstGeom prst="wedgeRoundRectCallout">
            <a:avLst>
              <a:gd name="adj1" fmla="val -57252"/>
              <a:gd name="adj2" fmla="val 944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chemeClr val="tx1"/>
                </a:solidFill>
              </a:rPr>
              <a:t>IT strategic planning</a:t>
            </a:r>
            <a:endParaRPr kumimoji="1" lang="ja-JP" altLang="en-US" sz="800" dirty="0">
              <a:solidFill>
                <a:schemeClr val="tx1"/>
              </a:solidFill>
            </a:endParaRPr>
          </a:p>
        </p:txBody>
      </p:sp>
      <p:sp>
        <p:nvSpPr>
          <p:cNvPr id="47" name="楕円 46">
            <a:extLst>
              <a:ext uri="{FF2B5EF4-FFF2-40B4-BE49-F238E27FC236}">
                <a16:creationId xmlns:a16="http://schemas.microsoft.com/office/drawing/2014/main" id="{FF9BE9E6-5E73-4820-A2FB-9C954B0305DC}"/>
              </a:ext>
            </a:extLst>
          </p:cNvPr>
          <p:cNvSpPr/>
          <p:nvPr/>
        </p:nvSpPr>
        <p:spPr>
          <a:xfrm>
            <a:off x="1187890" y="3857304"/>
            <a:ext cx="1861281" cy="7533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矢印: 五方向 47">
            <a:extLst>
              <a:ext uri="{FF2B5EF4-FFF2-40B4-BE49-F238E27FC236}">
                <a16:creationId xmlns:a16="http://schemas.microsoft.com/office/drawing/2014/main" id="{DFBB5B58-061B-410A-A950-BA056B9C7905}"/>
              </a:ext>
            </a:extLst>
          </p:cNvPr>
          <p:cNvSpPr/>
          <p:nvPr/>
        </p:nvSpPr>
        <p:spPr>
          <a:xfrm>
            <a:off x="5860876" y="2907119"/>
            <a:ext cx="685339" cy="429107"/>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NTPL) Network planning</a:t>
            </a:r>
            <a:endParaRPr kumimoji="1" lang="ja-JP" altLang="en-US" sz="800" dirty="0">
              <a:solidFill>
                <a:schemeClr val="bg1"/>
              </a:solidFill>
            </a:endParaRPr>
          </a:p>
        </p:txBody>
      </p:sp>
      <p:cxnSp>
        <p:nvCxnSpPr>
          <p:cNvPr id="56" name="直線コネクタ 55">
            <a:extLst>
              <a:ext uri="{FF2B5EF4-FFF2-40B4-BE49-F238E27FC236}">
                <a16:creationId xmlns:a16="http://schemas.microsoft.com/office/drawing/2014/main" id="{4D7BE969-0938-4244-8818-2F6700547596}"/>
              </a:ext>
            </a:extLst>
          </p:cNvPr>
          <p:cNvCxnSpPr>
            <a:cxnSpLocks/>
          </p:cNvCxnSpPr>
          <p:nvPr/>
        </p:nvCxnSpPr>
        <p:spPr>
          <a:xfrm>
            <a:off x="6173609" y="3296929"/>
            <a:ext cx="0" cy="348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4DEBBB54-5DA7-4664-B9F8-94E60012B0A6}"/>
              </a:ext>
            </a:extLst>
          </p:cNvPr>
          <p:cNvCxnSpPr>
            <a:cxnSpLocks/>
          </p:cNvCxnSpPr>
          <p:nvPr/>
        </p:nvCxnSpPr>
        <p:spPr>
          <a:xfrm flipH="1">
            <a:off x="5768892" y="3645643"/>
            <a:ext cx="40471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矢印: 五方向 60">
            <a:extLst>
              <a:ext uri="{FF2B5EF4-FFF2-40B4-BE49-F238E27FC236}">
                <a16:creationId xmlns:a16="http://schemas.microsoft.com/office/drawing/2014/main" id="{ED4D7D52-86F2-4A3A-B03C-7CA0BCCE8205}"/>
              </a:ext>
            </a:extLst>
          </p:cNvPr>
          <p:cNvSpPr/>
          <p:nvPr/>
        </p:nvSpPr>
        <p:spPr>
          <a:xfrm>
            <a:off x="7554855" y="2918182"/>
            <a:ext cx="768738" cy="427427"/>
          </a:xfrm>
          <a:prstGeom prst="homePlate">
            <a:avLst>
              <a:gd name="adj" fmla="val 1207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ja-JP" sz="800" dirty="0">
                <a:solidFill>
                  <a:schemeClr val="bg1"/>
                </a:solidFill>
              </a:rPr>
              <a:t>METL) Methods and tools</a:t>
            </a:r>
            <a:endParaRPr kumimoji="1" lang="ja-JP" altLang="en-US" sz="800" dirty="0">
              <a:solidFill>
                <a:schemeClr val="bg1"/>
              </a:solidFill>
            </a:endParaRPr>
          </a:p>
        </p:txBody>
      </p:sp>
      <p:cxnSp>
        <p:nvCxnSpPr>
          <p:cNvPr id="68" name="直線コネクタ 67">
            <a:extLst>
              <a:ext uri="{FF2B5EF4-FFF2-40B4-BE49-F238E27FC236}">
                <a16:creationId xmlns:a16="http://schemas.microsoft.com/office/drawing/2014/main" id="{65514AED-A79C-4376-93A6-52D250590C7E}"/>
              </a:ext>
            </a:extLst>
          </p:cNvPr>
          <p:cNvCxnSpPr>
            <a:cxnSpLocks/>
          </p:cNvCxnSpPr>
          <p:nvPr/>
        </p:nvCxnSpPr>
        <p:spPr>
          <a:xfrm>
            <a:off x="7976386" y="3304366"/>
            <a:ext cx="0" cy="348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E9A8C2AB-EED0-4A35-AF53-554D9345208C}"/>
              </a:ext>
            </a:extLst>
          </p:cNvPr>
          <p:cNvCxnSpPr>
            <a:cxnSpLocks/>
          </p:cNvCxnSpPr>
          <p:nvPr/>
        </p:nvCxnSpPr>
        <p:spPr>
          <a:xfrm flipH="1">
            <a:off x="6958354" y="3641929"/>
            <a:ext cx="101803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2" name="スライド番号プレースホルダー 1">
            <a:extLst>
              <a:ext uri="{FF2B5EF4-FFF2-40B4-BE49-F238E27FC236}">
                <a16:creationId xmlns:a16="http://schemas.microsoft.com/office/drawing/2014/main" id="{D0E31CC0-4EEB-4527-950E-20F8B51394D6}"/>
              </a:ext>
            </a:extLst>
          </p:cNvPr>
          <p:cNvSpPr txBox="1">
            <a:spLocks/>
          </p:cNvSpPr>
          <p:nvPr/>
        </p:nvSpPr>
        <p:spPr bwMode="auto">
          <a:xfrm>
            <a:off x="8203239" y="6481958"/>
            <a:ext cx="39056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メイリオ" panose="020B0604030504040204" pitchFamily="50" charset="-128"/>
                <a:ea typeface="ＭＳ Ｐゴシック"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base">
              <a:spcBef>
                <a:spcPct val="0"/>
              </a:spcBef>
              <a:spcAft>
                <a:spcPct val="0"/>
              </a:spcAft>
              <a:defRPr/>
            </a:pPr>
            <a:fld id="{99025CA8-7E45-4171-9260-13D6BCC7D830}" type="slidenum">
              <a:rPr lang="en-US" altLang="ja-JP" smtClean="0">
                <a:solidFill>
                  <a:srgbClr val="000000"/>
                </a:solidFill>
                <a:latin typeface="Arial" charset="0"/>
              </a:rPr>
              <a:pPr fontAlgn="base">
                <a:spcBef>
                  <a:spcPct val="0"/>
                </a:spcBef>
                <a:spcAft>
                  <a:spcPct val="0"/>
                </a:spcAft>
                <a:defRPr/>
              </a:pPr>
              <a:t>9</a:t>
            </a:fld>
            <a:endParaRPr lang="en-US" altLang="ja-JP" dirty="0">
              <a:solidFill>
                <a:srgbClr val="000000"/>
              </a:solidFill>
              <a:latin typeface="Arial" charset="0"/>
            </a:endParaRPr>
          </a:p>
        </p:txBody>
      </p:sp>
    </p:spTree>
    <p:extLst>
      <p:ext uri="{BB962C8B-B14F-4D97-AF65-F5344CB8AC3E}">
        <p14:creationId xmlns:p14="http://schemas.microsoft.com/office/powerpoint/2010/main" val="1536240181"/>
      </p:ext>
    </p:extLst>
  </p:cSld>
  <p:clrMapOvr>
    <a:masterClrMapping/>
  </p:clrMapOvr>
</p:sld>
</file>

<file path=ppt/theme/theme1.xml><?xml version="1.0" encoding="utf-8"?>
<a:theme xmlns:a="http://schemas.openxmlformats.org/drawingml/2006/main" name="IPA2004">
  <a:themeElements>
    <a:clrScheme name="IPA2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PA200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IPA2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A20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A20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A20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A20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A20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A20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A20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A20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A20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A20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A20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12081</TotalTime>
  <Words>3186</Words>
  <Application>Microsoft Office PowerPoint</Application>
  <PresentationFormat>On-screen Show (4:3)</PresentationFormat>
  <Paragraphs>752</Paragraphs>
  <Slides>27</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メイリオ</vt:lpstr>
      <vt:lpstr>游ゴシック</vt:lpstr>
      <vt:lpstr>Arial</vt:lpstr>
      <vt:lpstr>Wingdings</vt:lpstr>
      <vt:lpstr>IPA2004</vt:lpstr>
      <vt:lpstr>SFIA - iCD Mapping Phase 2 &amp; 3 Report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Levels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SFIA7変更点</dc:title>
  <dc:creator>田原</dc:creator>
  <cp:lastModifiedBy>Peter Leather</cp:lastModifiedBy>
  <cp:revision>722</cp:revision>
  <cp:lastPrinted>2019-03-22T08:14:26Z</cp:lastPrinted>
  <dcterms:created xsi:type="dcterms:W3CDTF">2018-05-14T02:25:55Z</dcterms:created>
  <dcterms:modified xsi:type="dcterms:W3CDTF">2020-06-05T11:28:00Z</dcterms:modified>
</cp:coreProperties>
</file>